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5" r:id="rId4"/>
  </p:sldMasterIdLst>
  <p:notesMasterIdLst>
    <p:notesMasterId r:id="rId73"/>
  </p:notesMasterIdLst>
  <p:handoutMasterIdLst>
    <p:handoutMasterId r:id="rId74"/>
  </p:handoutMasterIdLst>
  <p:sldIdLst>
    <p:sldId id="256" r:id="rId5"/>
    <p:sldId id="649" r:id="rId6"/>
    <p:sldId id="646" r:id="rId7"/>
    <p:sldId id="648" r:id="rId8"/>
    <p:sldId id="647" r:id="rId9"/>
    <p:sldId id="650" r:id="rId10"/>
    <p:sldId id="651" r:id="rId11"/>
    <p:sldId id="652" r:id="rId12"/>
    <p:sldId id="653" r:id="rId13"/>
    <p:sldId id="654" r:id="rId14"/>
    <p:sldId id="401" r:id="rId15"/>
    <p:sldId id="402" r:id="rId16"/>
    <p:sldId id="403" r:id="rId17"/>
    <p:sldId id="391" r:id="rId18"/>
    <p:sldId id="397" r:id="rId19"/>
    <p:sldId id="392" r:id="rId20"/>
    <p:sldId id="393" r:id="rId21"/>
    <p:sldId id="395" r:id="rId22"/>
    <p:sldId id="396" r:id="rId23"/>
    <p:sldId id="390" r:id="rId24"/>
    <p:sldId id="263" r:id="rId25"/>
    <p:sldId id="269" r:id="rId26"/>
    <p:sldId id="271" r:id="rId27"/>
    <p:sldId id="272" r:id="rId28"/>
    <p:sldId id="384" r:id="rId29"/>
    <p:sldId id="386" r:id="rId30"/>
    <p:sldId id="387" r:id="rId31"/>
    <p:sldId id="388" r:id="rId32"/>
    <p:sldId id="385" r:id="rId33"/>
    <p:sldId id="398" r:id="rId34"/>
    <p:sldId id="274" r:id="rId35"/>
    <p:sldId id="275" r:id="rId36"/>
    <p:sldId id="276" r:id="rId37"/>
    <p:sldId id="278" r:id="rId38"/>
    <p:sldId id="406" r:id="rId39"/>
    <p:sldId id="405" r:id="rId40"/>
    <p:sldId id="282" r:id="rId41"/>
    <p:sldId id="283" r:id="rId42"/>
    <p:sldId id="404" r:id="rId43"/>
    <p:sldId id="640" r:id="rId44"/>
    <p:sldId id="634" r:id="rId45"/>
    <p:sldId id="636" r:id="rId46"/>
    <p:sldId id="638" r:id="rId47"/>
    <p:sldId id="642" r:id="rId48"/>
    <p:sldId id="627" r:id="rId49"/>
    <p:sldId id="643" r:id="rId50"/>
    <p:sldId id="637" r:id="rId51"/>
    <p:sldId id="644" r:id="rId52"/>
    <p:sldId id="285" r:id="rId53"/>
    <p:sldId id="286" r:id="rId54"/>
    <p:sldId id="287" r:id="rId55"/>
    <p:sldId id="407" r:id="rId56"/>
    <p:sldId id="296" r:id="rId57"/>
    <p:sldId id="297" r:id="rId58"/>
    <p:sldId id="305" r:id="rId59"/>
    <p:sldId id="306" r:id="rId60"/>
    <p:sldId id="645" r:id="rId61"/>
    <p:sldId id="399" r:id="rId62"/>
    <p:sldId id="326" r:id="rId63"/>
    <p:sldId id="383" r:id="rId64"/>
    <p:sldId id="327" r:id="rId65"/>
    <p:sldId id="328" r:id="rId66"/>
    <p:sldId id="400" r:id="rId67"/>
    <p:sldId id="330" r:id="rId68"/>
    <p:sldId id="362" r:id="rId69"/>
    <p:sldId id="363" r:id="rId70"/>
    <p:sldId id="332" r:id="rId71"/>
    <p:sldId id="333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808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84"/>
    </p:cViewPr>
  </p:sorterViewPr>
  <p:notesViewPr>
    <p:cSldViewPr>
      <p:cViewPr varScale="1">
        <p:scale>
          <a:sx n="73" d="100"/>
          <a:sy n="73" d="100"/>
        </p:scale>
        <p:origin x="-29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>
            <a:extLst>
              <a:ext uri="{FF2B5EF4-FFF2-40B4-BE49-F238E27FC236}">
                <a16:creationId xmlns:a16="http://schemas.microsoft.com/office/drawing/2014/main" id="{7FB09AD4-EFAF-43C1-B646-797A6B494A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3171" name="Rectangle 3">
            <a:extLst>
              <a:ext uri="{FF2B5EF4-FFF2-40B4-BE49-F238E27FC236}">
                <a16:creationId xmlns:a16="http://schemas.microsoft.com/office/drawing/2014/main" id="{DFBD2AAB-618F-430F-94C6-913E3B72F5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8B4C6B09-2F47-4889-A4ED-2FE0BA5C04E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B98B9F97-FB08-4FB8-A3E8-F264426C5FD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E9F8AE5-D297-4B63-BAAD-F0004427EF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2C2A8B2A-D41F-45F9-851B-1B1D4D2BB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E72ADEE-6C43-4710-A147-D9E9ADACF65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6ADFC74-F5A8-46E6-A8FC-81AF4E6350C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01" name="Rectangle 4">
            <a:extLst>
              <a:ext uri="{FF2B5EF4-FFF2-40B4-BE49-F238E27FC236}">
                <a16:creationId xmlns:a16="http://schemas.microsoft.com/office/drawing/2014/main" id="{70718028-1D34-4A06-AF8E-18A3AC1622D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96CAEE0-DEE1-41BC-B611-4B759C0FF19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2514120-63EC-467E-8233-080BE4A14ED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0E4B53DB-3029-4999-974C-F3FE9F5B12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EC66F25-DD3D-4EFD-940C-C278BA74C5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C773614-0D63-4B27-88BF-AF931E00FA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A9E6B519-800A-4C91-B867-5BEC6EA6C973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</a:t>
            </a:fld>
            <a:endParaRPr lang="en-GB" altLang="en-US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165FA7A8-4EA4-4317-AA4F-5589DB3E9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B1CD80B3-433E-4D6A-9E6C-2B632EB3B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A6CB020-4336-46AA-A1F2-D4713A868D2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2E5E440-452F-493C-AF6F-15527335A777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37</a:t>
            </a:fld>
            <a:endParaRPr lang="en-GB" altLang="en-US"/>
          </a:p>
        </p:txBody>
      </p:sp>
      <p:sp>
        <p:nvSpPr>
          <p:cNvPr id="39939" name="Rectangle 1">
            <a:extLst>
              <a:ext uri="{FF2B5EF4-FFF2-40B4-BE49-F238E27FC236}">
                <a16:creationId xmlns:a16="http://schemas.microsoft.com/office/drawing/2014/main" id="{29FEFE9D-C2D1-48DA-A6E4-6B644ECB5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C8A53D9B-067A-499A-AD80-7966CCE7D1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EC1F34FF-5E52-4BD9-A5F0-53BFC5ECB5D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D9BBBBD2-4F45-4B79-BD41-E5FEA80955E3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38</a:t>
            </a:fld>
            <a:endParaRPr lang="en-GB" altLang="en-US"/>
          </a:p>
        </p:txBody>
      </p:sp>
      <p:sp>
        <p:nvSpPr>
          <p:cNvPr id="41987" name="Rectangle 1">
            <a:extLst>
              <a:ext uri="{FF2B5EF4-FFF2-40B4-BE49-F238E27FC236}">
                <a16:creationId xmlns:a16="http://schemas.microsoft.com/office/drawing/2014/main" id="{FA1AC6A3-7784-47C9-AE5E-D067A1233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1440E6E1-756C-469D-B37D-F2CFC5648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are real-time data streams coming in every day I want to update all of the machine learning models in relatively real time, retraining all the decision trees are expensive</a:t>
            </a:r>
          </a:p>
          <a:p>
            <a:endParaRPr lang="en-US" dirty="0"/>
          </a:p>
          <a:p>
            <a:r>
              <a:rPr lang="en-US" dirty="0"/>
              <a:t>Post process the output of the SVM to get probabilities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D541-35C0-4B4B-BE05-4D19035DCC6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9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87DEFF6F-8853-4600-ACF8-70D881B891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7E3DBFE-657B-4BCB-B6C7-D13D46AA9D7C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53</a:t>
            </a:fld>
            <a:endParaRPr lang="en-GB" altLang="en-US"/>
          </a:p>
        </p:txBody>
      </p:sp>
      <p:sp>
        <p:nvSpPr>
          <p:cNvPr id="56323" name="Rectangle 1">
            <a:extLst>
              <a:ext uri="{FF2B5EF4-FFF2-40B4-BE49-F238E27FC236}">
                <a16:creationId xmlns:a16="http://schemas.microsoft.com/office/drawing/2014/main" id="{5799D8CE-C7AB-4120-9A8C-9C9862F0B8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0A5FA42C-D74D-454E-8FFD-F70BC2CBD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208BE579-E345-43AD-A8DC-84F8BE3F21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B6BC2184-E1C7-49CC-BDF8-D6C566EBC59F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54</a:t>
            </a:fld>
            <a:endParaRPr lang="en-GB" altLang="en-US"/>
          </a:p>
        </p:txBody>
      </p:sp>
      <p:sp>
        <p:nvSpPr>
          <p:cNvPr id="58371" name="Rectangle 1">
            <a:extLst>
              <a:ext uri="{FF2B5EF4-FFF2-40B4-BE49-F238E27FC236}">
                <a16:creationId xmlns:a16="http://schemas.microsoft.com/office/drawing/2014/main" id="{AD263F18-689E-4078-9ED1-905B554437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6CF1386E-3D89-4FA4-AE95-8B567BD1F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BDF7DBA0-E52A-445A-94AF-F03B5571429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BD739629-AFBE-419D-9816-18F7D78A48EF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55</a:t>
            </a:fld>
            <a:endParaRPr lang="en-GB" altLang="en-US"/>
          </a:p>
        </p:txBody>
      </p:sp>
      <p:sp>
        <p:nvSpPr>
          <p:cNvPr id="62467" name="Rectangle 1">
            <a:extLst>
              <a:ext uri="{FF2B5EF4-FFF2-40B4-BE49-F238E27FC236}">
                <a16:creationId xmlns:a16="http://schemas.microsoft.com/office/drawing/2014/main" id="{721265CB-2FA3-46DA-B3E3-EB9386C7A1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D58B76D3-7BE8-41D9-95F5-2DB4DC11B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D7993B8B-9C41-40EE-A9E7-925CEBFEEEE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D8B691D-13F4-4278-8CC5-B0D955E94AA8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56</a:t>
            </a:fld>
            <a:endParaRPr lang="en-GB" altLang="en-US"/>
          </a:p>
        </p:txBody>
      </p:sp>
      <p:sp>
        <p:nvSpPr>
          <p:cNvPr id="64515" name="Rectangle 1">
            <a:extLst>
              <a:ext uri="{FF2B5EF4-FFF2-40B4-BE49-F238E27FC236}">
                <a16:creationId xmlns:a16="http://schemas.microsoft.com/office/drawing/2014/main" id="{B3A313E5-E626-4F97-AC70-251A94EBB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6" name="Rectangle 2">
            <a:extLst>
              <a:ext uri="{FF2B5EF4-FFF2-40B4-BE49-F238E27FC236}">
                <a16:creationId xmlns:a16="http://schemas.microsoft.com/office/drawing/2014/main" id="{0466D6DF-673F-49D6-904C-1B3AC305D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DFD438D-E091-40AC-8AB3-B5CE3DAB3D0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F9FCA26-99C0-4B02-8BBD-73C04F9A3679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59</a:t>
            </a:fld>
            <a:endParaRPr lang="en-GB" altLang="en-US"/>
          </a:p>
        </p:txBody>
      </p:sp>
      <p:sp>
        <p:nvSpPr>
          <p:cNvPr id="82947" name="Rectangle 1">
            <a:extLst>
              <a:ext uri="{FF2B5EF4-FFF2-40B4-BE49-F238E27FC236}">
                <a16:creationId xmlns:a16="http://schemas.microsoft.com/office/drawing/2014/main" id="{D2ACB9A1-C3A9-4E3E-9499-6D01277F64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5254CBC3-1427-4FB5-AAC8-AC667E84C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8997C71B-686D-48DC-AF78-2A1B00101D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13EFFFA5-E214-44AF-8A0E-F4141ED92E36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60</a:t>
            </a:fld>
            <a:endParaRPr lang="en-GB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DC5D388-F68C-4F75-9947-2CC4DC76D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90C1DB1-42C7-4FB0-B09A-19CD2E63E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7C2E3617-A481-4CB6-97FD-8399F403C6A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ED2509C-03FD-4A75-96ED-D6C8426FEDA2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61</a:t>
            </a:fld>
            <a:endParaRPr lang="en-GB" altLang="en-US"/>
          </a:p>
        </p:txBody>
      </p:sp>
      <p:sp>
        <p:nvSpPr>
          <p:cNvPr id="87043" name="Rectangle 1">
            <a:extLst>
              <a:ext uri="{FF2B5EF4-FFF2-40B4-BE49-F238E27FC236}">
                <a16:creationId xmlns:a16="http://schemas.microsoft.com/office/drawing/2014/main" id="{D8E063F0-9DE2-4C9E-9850-55148D1559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BBD83DE6-6486-4946-8A79-5309FF8F6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03A28DAE-F7D2-49CE-8E18-E78A72C5D1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46486E0-A158-42BE-A907-D9D699737437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12</a:t>
            </a:fld>
            <a:endParaRPr lang="en-GB" altLang="en-US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DF9A831E-C79D-452F-AEB3-9894A5E1F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fld id="{D2E08026-D1D0-4B5B-AD28-026D79DAE804}" type="slidenum">
              <a:rPr lang="en-GB" altLang="en-US">
                <a:latin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2A0000"/>
                </a:buClr>
                <a:buFont typeface="Arial" panose="020B0604020202020204" pitchFamily="34" charset="0"/>
                <a:buNone/>
              </a:pPr>
              <a:t>12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2772" name="Text Box 2">
            <a:extLst>
              <a:ext uri="{FF2B5EF4-FFF2-40B4-BE49-F238E27FC236}">
                <a16:creationId xmlns:a16="http://schemas.microsoft.com/office/drawing/2014/main" id="{9C29A271-7856-4B79-9C55-E952564C5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2773" name="Text Box 3">
            <a:extLst>
              <a:ext uri="{FF2B5EF4-FFF2-40B4-BE49-F238E27FC236}">
                <a16:creationId xmlns:a16="http://schemas.microsoft.com/office/drawing/2014/main" id="{7ABF3107-0F2A-4895-B5CE-CE0BD70B6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A3EC167E-1F7E-418F-8693-AF3FA3072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2775" name="Text Box 5">
            <a:extLst>
              <a:ext uri="{FF2B5EF4-FFF2-40B4-BE49-F238E27FC236}">
                <a16:creationId xmlns:a16="http://schemas.microsoft.com/office/drawing/2014/main" id="{56821BBA-5C76-4020-B0FA-9F2B6AB5F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685800"/>
            <a:ext cx="4567238" cy="3425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776" name="Rectangle 6">
            <a:extLst>
              <a:ext uri="{FF2B5EF4-FFF2-40B4-BE49-F238E27FC236}">
                <a16:creationId xmlns:a16="http://schemas.microsoft.com/office/drawing/2014/main" id="{919D8AA9-C146-4B4A-A108-A5E290248C8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8071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B97BDF7-C9A5-48EA-91A0-DD1E2FC2D65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B70B81BD-6995-4371-A2BA-5CCF345FD3B8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62</a:t>
            </a:fld>
            <a:endParaRPr lang="en-GB" altLang="en-US"/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E6084780-F424-4A3E-95FC-E5D1D2B211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181D37DF-5338-49C0-9E29-E51F8C5A3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FE51A71D-634A-4F01-BE01-FA3E9A669A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F9211E5A-7B8E-4E22-9F23-26D455309776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64</a:t>
            </a:fld>
            <a:endParaRPr lang="en-GB" altLang="en-US"/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B0CB6CD1-1E29-44E8-99D6-4C46E475A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BB10AF03-4B0A-4D28-962C-C487FD00A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098C0967-6F1C-4862-8030-1434776A49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FFE2AAAC-B32D-4392-A296-8459B8B3F682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67</a:t>
            </a:fld>
            <a:endParaRPr lang="en-GB" altLang="en-US"/>
          </a:p>
        </p:txBody>
      </p:sp>
      <p:sp>
        <p:nvSpPr>
          <p:cNvPr id="100355" name="Rectangle 1">
            <a:extLst>
              <a:ext uri="{FF2B5EF4-FFF2-40B4-BE49-F238E27FC236}">
                <a16:creationId xmlns:a16="http://schemas.microsoft.com/office/drawing/2014/main" id="{7FCB0F9A-7BB7-4FCE-A4AA-17AE25B1A2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6" name="Rectangle 2">
            <a:extLst>
              <a:ext uri="{FF2B5EF4-FFF2-40B4-BE49-F238E27FC236}">
                <a16:creationId xmlns:a16="http://schemas.microsoft.com/office/drawing/2014/main" id="{02D2188B-9D52-418C-858B-201DEBFEF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7A9016DA-F13D-42DA-AA5E-CE66D408AB6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165CD051-E54C-4BAE-929E-95EF63448B55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68</a:t>
            </a:fld>
            <a:endParaRPr lang="en-GB" altLang="en-US"/>
          </a:p>
        </p:txBody>
      </p:sp>
      <p:sp>
        <p:nvSpPr>
          <p:cNvPr id="102403" name="Rectangle 1">
            <a:extLst>
              <a:ext uri="{FF2B5EF4-FFF2-40B4-BE49-F238E27FC236}">
                <a16:creationId xmlns:a16="http://schemas.microsoft.com/office/drawing/2014/main" id="{BEBD1E58-851D-47B5-A2DF-81F8EB434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AA6D3823-9041-4ADF-89BD-4458B4D42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A7C889BC-149F-4641-90AB-0C6E7B40940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A13696A1-8AFD-4CFE-AA77-B3DFB00B574E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13</a:t>
            </a:fld>
            <a:endParaRPr lang="en-GB" altLang="en-US"/>
          </a:p>
        </p:txBody>
      </p:sp>
      <p:sp>
        <p:nvSpPr>
          <p:cNvPr id="35843" name="Text Box 1">
            <a:extLst>
              <a:ext uri="{FF2B5EF4-FFF2-40B4-BE49-F238E27FC236}">
                <a16:creationId xmlns:a16="http://schemas.microsoft.com/office/drawing/2014/main" id="{15C175CF-FFFE-4570-BE30-942EEA34A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fld id="{969060BA-B5D7-40DB-8A87-CDAAA4D6D53F}" type="slidenum">
              <a:rPr lang="en-GB" altLang="en-US">
                <a:latin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2A0000"/>
                </a:buClr>
                <a:buFont typeface="Arial" panose="020B0604020202020204" pitchFamily="34" charset="0"/>
                <a:buNone/>
              </a:pPr>
              <a:t>13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5844" name="Text Box 2">
            <a:extLst>
              <a:ext uri="{FF2B5EF4-FFF2-40B4-BE49-F238E27FC236}">
                <a16:creationId xmlns:a16="http://schemas.microsoft.com/office/drawing/2014/main" id="{4335A9E5-E782-4080-BF28-FAEEA3E51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5845" name="Text Box 3">
            <a:extLst>
              <a:ext uri="{FF2B5EF4-FFF2-40B4-BE49-F238E27FC236}">
                <a16:creationId xmlns:a16="http://schemas.microsoft.com/office/drawing/2014/main" id="{81C7B72C-7A0D-4366-93C4-F422B5174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5846" name="Text Box 4">
            <a:extLst>
              <a:ext uri="{FF2B5EF4-FFF2-40B4-BE49-F238E27FC236}">
                <a16:creationId xmlns:a16="http://schemas.microsoft.com/office/drawing/2014/main" id="{B94200C0-DF1F-4A83-A9F2-FCA6775E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>
                <a:srgbClr val="2A0000"/>
              </a:buClr>
              <a:buFont typeface="Arial" panose="020B0604020202020204" pitchFamily="34" charset="0"/>
              <a:buNone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5847" name="Text Box 5">
            <a:extLst>
              <a:ext uri="{FF2B5EF4-FFF2-40B4-BE49-F238E27FC236}">
                <a16:creationId xmlns:a16="http://schemas.microsoft.com/office/drawing/2014/main" id="{C4A8E585-2866-483B-A94F-B3AA8A65C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685800"/>
            <a:ext cx="4567238" cy="3425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5848" name="Rectangle 6">
            <a:extLst>
              <a:ext uri="{FF2B5EF4-FFF2-40B4-BE49-F238E27FC236}">
                <a16:creationId xmlns:a16="http://schemas.microsoft.com/office/drawing/2014/main" id="{55F31D24-E837-400D-B3E3-6681CE9B2E2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24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E9C0F1E-6838-478C-8607-826F11DEFC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D6282FA-EE0E-455D-9105-B180D90E24F7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21</a:t>
            </a:fld>
            <a:endParaRPr lang="en-GB" altLang="en-US"/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AB1C7E68-DF50-4C32-B82A-119BB09FF3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996D66D4-83DF-433F-B3D2-4B3751865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EB4806C8-F2DC-44CE-A7A3-6344438803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F49E717E-4AD7-4D81-83D1-41B5618D6ACB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22</a:t>
            </a:fld>
            <a:endParaRPr lang="en-GB" altLang="en-US"/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8E9D84CC-B5E8-4198-A332-AA181D811C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D6640F99-0AFB-4107-8EC6-1831DA6D9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B048AA0D-3E3C-4CD7-9DB3-9D5DAA0CE3F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4449AE1-B19C-45F6-9DC3-8099473AF8E3}" type="slidenum">
              <a:rPr lang="en-GB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23</a:t>
            </a:fld>
            <a:endParaRPr lang="en-GB" altLang="en-US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437FCC99-6402-44AD-AD2C-970089152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72735F88-F8C9-4BF8-8806-053023E06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538B1C95-8C66-4C77-8C8C-8FAAAC6F14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8C01C1DE-CC6D-4698-8F9E-BF69ACE31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4601336E-5FBD-4649-96B0-86BFEFC6D0A7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5AA72F9-DB2D-4125-925E-51B4554208E2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EC66F25-DD3D-4EFD-940C-C278BA74C5E7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9965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7CFB18D-1EC7-40AD-A43D-E269889645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B252FCCB-C81E-454F-BEE4-6DC7A048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83883E04-D2AE-46AC-9213-1DB340C4B9F8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F0999BD-321D-4546-AAF5-66EF6E8FCAB6}" type="slidenum">
              <a:rPr lang="en-US" altLang="en-US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07" t="3035" r="2141" b="5914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3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43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7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5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18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06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0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C44E77-4290-42D0-9B7C-19B3BCB76240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59533B-D65B-42D5-A8B4-B9AE7478DE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A99F83-5919-4CA5-903A-8F97AEF48EDE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5EC1FE-7A26-44FB-B65F-313C57D37E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009" y="2734887"/>
            <a:ext cx="4038600" cy="1030779"/>
          </a:xfrm>
        </p:spPr>
        <p:txBody>
          <a:bodyPr>
            <a:normAutofit/>
          </a:bodyPr>
          <a:lstStyle>
            <a:lvl1pPr>
              <a:defRPr sz="1941">
                <a:solidFill>
                  <a:srgbClr val="0E1C58"/>
                </a:solidFill>
              </a:defRPr>
            </a:lvl1pPr>
            <a:lvl2pPr>
              <a:defRPr sz="2330">
                <a:solidFill>
                  <a:srgbClr val="0E1C58"/>
                </a:solidFill>
              </a:defRPr>
            </a:lvl2pPr>
            <a:lvl3pPr>
              <a:defRPr sz="1941">
                <a:solidFill>
                  <a:srgbClr val="0E1C58"/>
                </a:solidFill>
              </a:defRPr>
            </a:lvl3pPr>
            <a:lvl4pPr>
              <a:defRPr sz="1747">
                <a:solidFill>
                  <a:srgbClr val="0E1C58"/>
                </a:solidFill>
              </a:defRPr>
            </a:lvl4pPr>
            <a:lvl5pPr>
              <a:defRPr sz="1747">
                <a:solidFill>
                  <a:srgbClr val="0E1C58"/>
                </a:solidFill>
              </a:defRPr>
            </a:lvl5pPr>
            <a:lvl6pPr>
              <a:defRPr sz="1747"/>
            </a:lvl6pPr>
            <a:lvl7pPr>
              <a:defRPr sz="1747"/>
            </a:lvl7pPr>
            <a:lvl8pPr>
              <a:defRPr sz="1747"/>
            </a:lvl8pPr>
            <a:lvl9pPr>
              <a:defRPr sz="174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13" y="4023361"/>
            <a:ext cx="4038600" cy="2618508"/>
          </a:xfrm>
        </p:spPr>
        <p:txBody>
          <a:bodyPr/>
          <a:lstStyle>
            <a:lvl1pPr>
              <a:defRPr sz="2718">
                <a:solidFill>
                  <a:srgbClr val="0E1C58"/>
                </a:solidFill>
              </a:defRPr>
            </a:lvl1pPr>
            <a:lvl2pPr>
              <a:defRPr sz="2330">
                <a:solidFill>
                  <a:srgbClr val="0E1C58"/>
                </a:solidFill>
              </a:defRPr>
            </a:lvl2pPr>
            <a:lvl3pPr>
              <a:defRPr sz="1941">
                <a:solidFill>
                  <a:srgbClr val="0E1C58"/>
                </a:solidFill>
              </a:defRPr>
            </a:lvl3pPr>
            <a:lvl4pPr>
              <a:defRPr sz="1747">
                <a:solidFill>
                  <a:srgbClr val="0E1C58"/>
                </a:solidFill>
              </a:defRPr>
            </a:lvl4pPr>
            <a:lvl5pPr>
              <a:defRPr sz="1747">
                <a:solidFill>
                  <a:srgbClr val="0E1C58"/>
                </a:solidFill>
              </a:defRPr>
            </a:lvl5pPr>
            <a:lvl6pPr>
              <a:defRPr sz="1747"/>
            </a:lvl6pPr>
            <a:lvl7pPr>
              <a:defRPr sz="1747"/>
            </a:lvl7pPr>
            <a:lvl8pPr>
              <a:defRPr sz="1747"/>
            </a:lvl8pPr>
            <a:lvl9pPr>
              <a:defRPr sz="174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4656513" y="1138846"/>
            <a:ext cx="4038600" cy="2693131"/>
          </a:xfrm>
        </p:spPr>
        <p:txBody>
          <a:bodyPr/>
          <a:lstStyle>
            <a:lvl1pPr>
              <a:defRPr sz="2718">
                <a:solidFill>
                  <a:srgbClr val="0E1C58"/>
                </a:solidFill>
              </a:defRPr>
            </a:lvl1pPr>
            <a:lvl2pPr>
              <a:defRPr sz="2330">
                <a:solidFill>
                  <a:srgbClr val="0E1C58"/>
                </a:solidFill>
              </a:defRPr>
            </a:lvl2pPr>
            <a:lvl3pPr>
              <a:defRPr sz="1941">
                <a:solidFill>
                  <a:srgbClr val="0E1C58"/>
                </a:solidFill>
              </a:defRPr>
            </a:lvl3pPr>
            <a:lvl4pPr>
              <a:defRPr sz="1747">
                <a:solidFill>
                  <a:srgbClr val="0E1C58"/>
                </a:solidFill>
              </a:defRPr>
            </a:lvl4pPr>
            <a:lvl5pPr>
              <a:defRPr sz="1747">
                <a:solidFill>
                  <a:srgbClr val="0E1C58"/>
                </a:solidFill>
              </a:defRPr>
            </a:lvl5pPr>
            <a:lvl6pPr>
              <a:defRPr sz="1747"/>
            </a:lvl6pPr>
            <a:lvl7pPr>
              <a:defRPr sz="1747"/>
            </a:lvl7pPr>
            <a:lvl8pPr>
              <a:defRPr sz="1747"/>
            </a:lvl8pPr>
            <a:lvl9pPr>
              <a:defRPr sz="174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83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9" cy="2143507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6" cy="2143507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1FA3-9430-4913-A8AD-89D474935A7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2F34-2A0F-4EB3-91E6-08C34228C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47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2" y="3576938"/>
            <a:ext cx="4040189" cy="2282948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9" cy="2282949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0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1203" y="6441023"/>
            <a:ext cx="0" cy="245745"/>
          </a:xfrm>
          <a:custGeom>
            <a:avLst/>
            <a:gdLst/>
            <a:ahLst/>
            <a:cxnLst/>
            <a:rect l="l" t="t" r="r" b="b"/>
            <a:pathLst>
              <a:path h="245745">
                <a:moveTo>
                  <a:pt x="0" y="0"/>
                </a:moveTo>
                <a:lnTo>
                  <a:pt x="0" y="245529"/>
                </a:lnTo>
              </a:path>
            </a:pathLst>
          </a:custGeom>
          <a:ln w="12700">
            <a:solidFill>
              <a:srgbClr val="BBBDC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31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80522" y="2477136"/>
            <a:ext cx="5382959" cy="830997"/>
          </a:xfrm>
        </p:spPr>
        <p:txBody>
          <a:bodyPr lIns="0" tIns="0" rIns="0" bIns="0"/>
          <a:lstStyle>
            <a:lvl1pPr>
              <a:defRPr sz="5241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2155" y="1362075"/>
            <a:ext cx="39971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30" b="0" i="0">
                <a:solidFill>
                  <a:srgbClr val="4D4D4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2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51FA3-9430-4913-A8AD-89D474935A7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65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fld id="{87192F34-2A0F-4EB3-91E6-08C34228C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8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285F5"/>
          </a:solidFill>
        </p:spPr>
        <p:txBody>
          <a:bodyPr wrap="square" lIns="0" tIns="0" rIns="0" bIns="0" rtlCol="0"/>
          <a:lstStyle/>
          <a:p>
            <a:endParaRPr sz="131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80522" y="2477136"/>
            <a:ext cx="5382959" cy="830997"/>
          </a:xfrm>
        </p:spPr>
        <p:txBody>
          <a:bodyPr lIns="0" tIns="0" rIns="0" bIns="0"/>
          <a:lstStyle>
            <a:lvl1pPr>
              <a:defRPr sz="5241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D09224-9754-459C-B0F0-617A65F661E6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65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662C2EF-E376-40CB-8F59-CDB8D57D46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7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85117" y="1750219"/>
            <a:ext cx="3373767" cy="900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779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51FA3-9430-4913-A8AD-89D474935A7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87" b="0" i="0">
                <a:solidFill>
                  <a:srgbClr val="E32400"/>
                </a:solidFill>
                <a:latin typeface="Calibri"/>
                <a:cs typeface="Calibri"/>
              </a:defRPr>
            </a:lvl1pPr>
          </a:lstStyle>
          <a:p>
            <a:fld id="{87192F34-2A0F-4EB3-91E6-08C34228C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82750"/>
            <a:ext cx="7770813" cy="1433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816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2A3349-43FD-47BC-818B-16BE00590298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4D127-166F-495D-8DA3-765D37EC4A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1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1FA3-9430-4913-A8AD-89D474935A7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2F34-2A0F-4EB3-91E6-08C34228CB2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42" y="57768"/>
            <a:ext cx="7614458" cy="764526"/>
          </a:xfrm>
        </p:spPr>
        <p:txBody>
          <a:bodyPr>
            <a:normAutofit/>
          </a:bodyPr>
          <a:lstStyle>
            <a:lvl1pPr>
              <a:defRPr sz="3494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2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6"/>
            <a:ext cx="4038600" cy="4525963"/>
          </a:xfrm>
        </p:spPr>
        <p:txBody>
          <a:bodyPr/>
          <a:lstStyle>
            <a:lvl1pPr>
              <a:defRPr sz="2718">
                <a:solidFill>
                  <a:srgbClr val="0E1C58"/>
                </a:solidFill>
              </a:defRPr>
            </a:lvl1pPr>
            <a:lvl2pPr>
              <a:defRPr sz="2330">
                <a:solidFill>
                  <a:srgbClr val="0E1C58"/>
                </a:solidFill>
              </a:defRPr>
            </a:lvl2pPr>
            <a:lvl3pPr>
              <a:defRPr sz="1941">
                <a:solidFill>
                  <a:srgbClr val="0E1C58"/>
                </a:solidFill>
              </a:defRPr>
            </a:lvl3pPr>
            <a:lvl4pPr>
              <a:defRPr sz="1747">
                <a:solidFill>
                  <a:srgbClr val="0E1C58"/>
                </a:solidFill>
              </a:defRPr>
            </a:lvl4pPr>
            <a:lvl5pPr>
              <a:defRPr sz="1747">
                <a:solidFill>
                  <a:srgbClr val="0E1C58"/>
                </a:solidFill>
              </a:defRPr>
            </a:lvl5pPr>
            <a:lvl6pPr>
              <a:defRPr sz="1747"/>
            </a:lvl6pPr>
            <a:lvl7pPr>
              <a:defRPr sz="1747"/>
            </a:lvl7pPr>
            <a:lvl8pPr>
              <a:defRPr sz="1747"/>
            </a:lvl8pPr>
            <a:lvl9pPr>
              <a:defRPr sz="174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6"/>
            <a:ext cx="4038600" cy="4525963"/>
          </a:xfrm>
        </p:spPr>
        <p:txBody>
          <a:bodyPr/>
          <a:lstStyle>
            <a:lvl1pPr>
              <a:defRPr sz="2718">
                <a:solidFill>
                  <a:srgbClr val="0E1C58"/>
                </a:solidFill>
              </a:defRPr>
            </a:lvl1pPr>
            <a:lvl2pPr>
              <a:defRPr sz="2330">
                <a:solidFill>
                  <a:srgbClr val="0E1C58"/>
                </a:solidFill>
              </a:defRPr>
            </a:lvl2pPr>
            <a:lvl3pPr>
              <a:defRPr sz="1941">
                <a:solidFill>
                  <a:srgbClr val="0E1C58"/>
                </a:solidFill>
              </a:defRPr>
            </a:lvl3pPr>
            <a:lvl4pPr>
              <a:defRPr sz="1747">
                <a:solidFill>
                  <a:srgbClr val="0E1C58"/>
                </a:solidFill>
              </a:defRPr>
            </a:lvl4pPr>
            <a:lvl5pPr>
              <a:defRPr sz="1747">
                <a:solidFill>
                  <a:srgbClr val="0E1C58"/>
                </a:solidFill>
              </a:defRPr>
            </a:lvl5pPr>
            <a:lvl6pPr>
              <a:defRPr sz="1747"/>
            </a:lvl6pPr>
            <a:lvl7pPr>
              <a:defRPr sz="1747"/>
            </a:lvl7pPr>
            <a:lvl8pPr>
              <a:defRPr sz="1747"/>
            </a:lvl8pPr>
            <a:lvl9pPr>
              <a:defRPr sz="174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E8C0E5-FD54-4363-906D-FDFDAF3CF845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6D2129-3AB6-4C66-84B7-479A92220C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3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7"/>
            <a:ext cx="4040189" cy="2143507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7"/>
            <a:ext cx="4041776" cy="2143507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1FA3-9430-4913-A8AD-89D474935A7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2F34-2A0F-4EB3-91E6-08C34228C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47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2" y="3576938"/>
            <a:ext cx="4040189" cy="2282948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9" cy="2282949"/>
          </a:xfrm>
        </p:spPr>
        <p:txBody>
          <a:bodyPr/>
          <a:lstStyle>
            <a:lvl1pPr>
              <a:defRPr sz="2330">
                <a:solidFill>
                  <a:srgbClr val="0E1C58"/>
                </a:solidFill>
              </a:defRPr>
            </a:lvl1pPr>
            <a:lvl2pPr>
              <a:defRPr sz="1941">
                <a:solidFill>
                  <a:srgbClr val="0E1C58"/>
                </a:solidFill>
              </a:defRPr>
            </a:lvl2pPr>
            <a:lvl3pPr>
              <a:defRPr sz="1747">
                <a:solidFill>
                  <a:srgbClr val="0E1C58"/>
                </a:solidFill>
              </a:defRPr>
            </a:lvl3pPr>
            <a:lvl4pPr>
              <a:defRPr sz="1553">
                <a:solidFill>
                  <a:srgbClr val="0E1C58"/>
                </a:solidFill>
              </a:defRPr>
            </a:lvl4pPr>
            <a:lvl5pPr>
              <a:defRPr sz="1553">
                <a:solidFill>
                  <a:srgbClr val="0E1C58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47"/>
          </a:p>
        </p:txBody>
      </p:sp>
    </p:spTree>
    <p:extLst>
      <p:ext uri="{BB962C8B-B14F-4D97-AF65-F5344CB8AC3E}">
        <p14:creationId xmlns:p14="http://schemas.microsoft.com/office/powerpoint/2010/main" val="362874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3B314B-8E95-4983-97CA-C0B5EF13F894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69C4AC-2000-4985-9C2E-E659FAB45A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106"/>
            </a:lvl1pPr>
            <a:lvl2pPr>
              <a:defRPr sz="2718"/>
            </a:lvl2pPr>
            <a:lvl3pPr>
              <a:defRPr sz="2330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359"/>
            </a:lvl1pPr>
            <a:lvl2pPr marL="443777" indent="0">
              <a:buNone/>
              <a:defRPr sz="1165"/>
            </a:lvl2pPr>
            <a:lvl3pPr marL="887553" indent="0">
              <a:buNone/>
              <a:defRPr sz="971"/>
            </a:lvl3pPr>
            <a:lvl4pPr marL="1331330" indent="0">
              <a:buNone/>
              <a:defRPr sz="874"/>
            </a:lvl4pPr>
            <a:lvl5pPr marL="1775106" indent="0">
              <a:buNone/>
              <a:defRPr sz="874"/>
            </a:lvl5pPr>
            <a:lvl6pPr marL="2218883" indent="0">
              <a:buNone/>
              <a:defRPr sz="874"/>
            </a:lvl6pPr>
            <a:lvl7pPr marL="2662660" indent="0">
              <a:buNone/>
              <a:defRPr sz="874"/>
            </a:lvl7pPr>
            <a:lvl8pPr marL="3106436" indent="0">
              <a:buNone/>
              <a:defRPr sz="874"/>
            </a:lvl8pPr>
            <a:lvl9pPr marL="3550213" indent="0">
              <a:buNone/>
              <a:defRPr sz="87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582A28-377C-4915-8DFB-4CC28E02BE86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B87967-C1FA-412A-96B3-9B09F594B3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2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106"/>
            </a:lvl1pPr>
            <a:lvl2pPr marL="443777" indent="0">
              <a:buNone/>
              <a:defRPr sz="2718"/>
            </a:lvl2pPr>
            <a:lvl3pPr marL="887553" indent="0">
              <a:buNone/>
              <a:defRPr sz="2330"/>
            </a:lvl3pPr>
            <a:lvl4pPr marL="1331330" indent="0">
              <a:buNone/>
              <a:defRPr sz="1941"/>
            </a:lvl4pPr>
            <a:lvl5pPr marL="1775106" indent="0">
              <a:buNone/>
              <a:defRPr sz="1941"/>
            </a:lvl5pPr>
            <a:lvl6pPr marL="2218883" indent="0">
              <a:buNone/>
              <a:defRPr sz="1941"/>
            </a:lvl6pPr>
            <a:lvl7pPr marL="2662660" indent="0">
              <a:buNone/>
              <a:defRPr sz="1941"/>
            </a:lvl7pPr>
            <a:lvl8pPr marL="3106436" indent="0">
              <a:buNone/>
              <a:defRPr sz="1941"/>
            </a:lvl8pPr>
            <a:lvl9pPr marL="3550213" indent="0">
              <a:buNone/>
              <a:defRPr sz="1941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359"/>
            </a:lvl1pPr>
            <a:lvl2pPr marL="443777" indent="0">
              <a:buNone/>
              <a:defRPr sz="1165"/>
            </a:lvl2pPr>
            <a:lvl3pPr marL="887553" indent="0">
              <a:buNone/>
              <a:defRPr sz="971"/>
            </a:lvl3pPr>
            <a:lvl4pPr marL="1331330" indent="0">
              <a:buNone/>
              <a:defRPr sz="874"/>
            </a:lvl4pPr>
            <a:lvl5pPr marL="1775106" indent="0">
              <a:buNone/>
              <a:defRPr sz="874"/>
            </a:lvl5pPr>
            <a:lvl6pPr marL="2218883" indent="0">
              <a:buNone/>
              <a:defRPr sz="874"/>
            </a:lvl6pPr>
            <a:lvl7pPr marL="2662660" indent="0">
              <a:buNone/>
              <a:defRPr sz="874"/>
            </a:lvl7pPr>
            <a:lvl8pPr marL="3106436" indent="0">
              <a:buNone/>
              <a:defRPr sz="874"/>
            </a:lvl8pPr>
            <a:lvl9pPr marL="3550213" indent="0">
              <a:buNone/>
              <a:defRPr sz="87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260E70-A03B-44BA-9E72-139AAC1EE72A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1AFC7-681C-4187-A4E2-8B3BAB0F3A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233041-588D-4FDE-898F-1BF53C3CAECC}" type="datetimeFigureOut">
              <a:rPr lang="en-US" smtClean="0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5C99E-6105-4E9E-8632-83258745A1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51FA3-9430-4913-A8AD-89D474935A7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2F34-2A0F-4EB3-91E6-08C34228C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</p:sldLayoutIdLst>
  <p:txStyles>
    <p:titleStyle>
      <a:lvl1pPr algn="ctr" defTabSz="443777" rtl="0" eaLnBrk="1" latinLnBrk="0" hangingPunct="1">
        <a:spcBef>
          <a:spcPct val="0"/>
        </a:spcBef>
        <a:buNone/>
        <a:defRPr sz="42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2832" indent="-332832" algn="l" defTabSz="443777" rtl="0" eaLnBrk="1" latinLnBrk="0" hangingPunct="1">
        <a:spcBef>
          <a:spcPct val="20000"/>
        </a:spcBef>
        <a:buFont typeface="Arial"/>
        <a:buChar char="•"/>
        <a:defRPr sz="3106" kern="1200">
          <a:solidFill>
            <a:schemeClr val="tx1"/>
          </a:solidFill>
          <a:latin typeface="+mn-lt"/>
          <a:ea typeface="+mn-ea"/>
          <a:cs typeface="+mn-cs"/>
        </a:defRPr>
      </a:lvl1pPr>
      <a:lvl2pPr marL="721137" indent="-277360" algn="l" defTabSz="443777" rtl="0" eaLnBrk="1" latinLnBrk="0" hangingPunct="1">
        <a:spcBef>
          <a:spcPct val="20000"/>
        </a:spcBef>
        <a:buFont typeface="Arial"/>
        <a:buChar char="–"/>
        <a:defRPr sz="2718" kern="1200">
          <a:solidFill>
            <a:schemeClr val="tx1"/>
          </a:solidFill>
          <a:latin typeface="+mn-lt"/>
          <a:ea typeface="+mn-ea"/>
          <a:cs typeface="+mn-cs"/>
        </a:defRPr>
      </a:lvl2pPr>
      <a:lvl3pPr marL="1109442" indent="-221888" algn="l" defTabSz="443777" rtl="0" eaLnBrk="1" latinLnBrk="0" hangingPunct="1">
        <a:spcBef>
          <a:spcPct val="20000"/>
        </a:spcBef>
        <a:buFont typeface="Arial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3pPr>
      <a:lvl4pPr marL="1553218" indent="-221888" algn="l" defTabSz="443777" rtl="0" eaLnBrk="1" latinLnBrk="0" hangingPunct="1">
        <a:spcBef>
          <a:spcPct val="20000"/>
        </a:spcBef>
        <a:buFont typeface="Arial"/>
        <a:buChar char="–"/>
        <a:defRPr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1996995" indent="-221888" algn="l" defTabSz="443777" rtl="0" eaLnBrk="1" latinLnBrk="0" hangingPunct="1">
        <a:spcBef>
          <a:spcPct val="20000"/>
        </a:spcBef>
        <a:buFont typeface="Arial"/>
        <a:buChar char="»"/>
        <a:defRPr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2440771" indent="-221888" algn="l" defTabSz="443777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84548" indent="-221888" algn="l" defTabSz="443777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28325" indent="-221888" algn="l" defTabSz="443777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2101" indent="-221888" algn="l" defTabSz="443777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1pPr>
      <a:lvl2pPr marL="443777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2pPr>
      <a:lvl3pPr marL="887553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3pPr>
      <a:lvl4pPr marL="1331330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775106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0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106436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550213" algn="l" defTabSz="443777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chronograf/v1.4/administration/managing-alerts/" TargetMode="External"/><Relationship Id="rId2" Type="http://schemas.openxmlformats.org/officeDocument/2006/relationships/hyperlink" Target="https://prometheus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matlab/ref/isoutlier.html#bvlllts-method" TargetMode="External"/><Relationship Id="rId13" Type="http://schemas.openxmlformats.org/officeDocument/2006/relationships/hyperlink" Target="https://www.mathworks.com/help/matlab/ref/isoutlier.html#bvmnw4o-1" TargetMode="External"/><Relationship Id="rId18" Type="http://schemas.openxmlformats.org/officeDocument/2006/relationships/hyperlink" Target="https://www.mathworks.com/help/matlab/ref/isoutlier.html#bvlllts-upper" TargetMode="External"/><Relationship Id="rId3" Type="http://schemas.openxmlformats.org/officeDocument/2006/relationships/hyperlink" Target="https://www.mathworks.com/help/matlab/ref/isoutlier.html#bvmnw4b" TargetMode="External"/><Relationship Id="rId7" Type="http://schemas.openxmlformats.org/officeDocument/2006/relationships/hyperlink" Target="https://www.mathworks.com/help/matlab/ref/isoutlier.html#bvmnw4k-1" TargetMode="External"/><Relationship Id="rId12" Type="http://schemas.openxmlformats.org/officeDocument/2006/relationships/hyperlink" Target="https://www.mathworks.com/help/matlab/ref/isoutlier.html#bvlllts-window" TargetMode="External"/><Relationship Id="rId17" Type="http://schemas.openxmlformats.org/officeDocument/2006/relationships/hyperlink" Target="https://www.mathworks.com/help/matlab/ref/isoutlier.html#bvlllts-lower" TargetMode="External"/><Relationship Id="rId2" Type="http://schemas.openxmlformats.org/officeDocument/2006/relationships/hyperlink" Target="https://www.mathworks.com/help/matlab/ref/isoutlier.html" TargetMode="External"/><Relationship Id="rId16" Type="http://schemas.openxmlformats.org/officeDocument/2006/relationships/hyperlink" Target="https://www.mathworks.com/help/matlab/ref/isoutlier.html#bvmnw4u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help/matlab/ref/isoutlier.html#bvolfgk" TargetMode="External"/><Relationship Id="rId11" Type="http://schemas.openxmlformats.org/officeDocument/2006/relationships/hyperlink" Target="https://www.mathworks.com/help/matlab/ref/isoutlier.html#bvlllts-movmethod" TargetMode="External"/><Relationship Id="rId5" Type="http://schemas.openxmlformats.org/officeDocument/2006/relationships/hyperlink" Target="https://www.mathworks.com/help/matlab/ref/isoutlier.html#bvlllts-A" TargetMode="External"/><Relationship Id="rId15" Type="http://schemas.openxmlformats.org/officeDocument/2006/relationships/hyperlink" Target="https://www.mathworks.com/help/matlab/ref/isoutlier.html#namevaluepairarguments" TargetMode="External"/><Relationship Id="rId10" Type="http://schemas.openxmlformats.org/officeDocument/2006/relationships/hyperlink" Target="https://www.mathworks.com/help/matlab/ref/isoutlier.html#bvmnw4m-1" TargetMode="External"/><Relationship Id="rId19" Type="http://schemas.openxmlformats.org/officeDocument/2006/relationships/hyperlink" Target="https://www.mathworks.com/help/matlab/ref/isoutlier.html#bvlllts-center" TargetMode="External"/><Relationship Id="rId4" Type="http://schemas.openxmlformats.org/officeDocument/2006/relationships/hyperlink" Target="https://www.mathworks.com/help/matlab/ref/isoutlier.html#bvlllts-TF" TargetMode="External"/><Relationship Id="rId9" Type="http://schemas.openxmlformats.org/officeDocument/2006/relationships/hyperlink" Target="https://www.mathworks.com/help/matlab/ref/isoutlier.html#mw_144b853e-6636-4e82-859a-4b45309ea6cb" TargetMode="External"/><Relationship Id="rId14" Type="http://schemas.openxmlformats.org/officeDocument/2006/relationships/hyperlink" Target="https://www.mathworks.com/help/matlab/ref/isoutlier.html#bvlllts-di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1A162F38-7810-4D4E-9AD3-8CE172D1E32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Anomaly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Reliable Distributed Systems</a:t>
            </a:r>
          </a:p>
          <a:p>
            <a:r>
              <a:rPr lang="en-US" dirty="0" smtClean="0"/>
              <a:t>Abhishek Dubey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4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722A-AF71-4B3B-958F-241BC85B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49569-E064-4371-BB42-BBCDBC5F4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/>
              <a:t>Precision: </a:t>
            </a:r>
            <a:r>
              <a:rPr lang="en-US" dirty="0"/>
              <a:t>The proportion of events detected that were significant. Precision is 100% if every alert corresponds to a significant event. Note that alerting can become particularly sensitive to nonsignificant events during low-traffic periods</a:t>
            </a:r>
          </a:p>
          <a:p>
            <a:r>
              <a:rPr lang="en-US" i="1" dirty="0"/>
              <a:t>Recall - </a:t>
            </a:r>
            <a:r>
              <a:rPr lang="en-US" dirty="0"/>
              <a:t>The proportion of significant events (real-problems) detected. Recall is 100% if every significant event results in an alert.</a:t>
            </a:r>
          </a:p>
          <a:p>
            <a:r>
              <a:rPr lang="en-US" i="1" dirty="0"/>
              <a:t>Detection time </a:t>
            </a:r>
            <a:r>
              <a:rPr lang="en-US" dirty="0"/>
              <a:t>How long it takes to send notifications in various conditions. Long detection times can negatively impact the error budget.</a:t>
            </a:r>
          </a:p>
          <a:p>
            <a:r>
              <a:rPr lang="en-US" i="1" dirty="0"/>
              <a:t>Reset time - </a:t>
            </a:r>
            <a:r>
              <a:rPr lang="en-US" dirty="0"/>
              <a:t>How long alerts fire after an issue is resolved. Long reset times can lead to confusion or to issues being ignored.</a:t>
            </a:r>
          </a:p>
          <a:p>
            <a:r>
              <a:rPr lang="en-US" dirty="0"/>
              <a:t>The error budget gives the number of allowed bad events</a:t>
            </a:r>
          </a:p>
          <a:p>
            <a:r>
              <a:rPr lang="en-US" dirty="0"/>
              <a:t>The error rate is the ratio of bad events to total events</a:t>
            </a:r>
          </a:p>
        </p:txBody>
      </p:sp>
    </p:spTree>
    <p:extLst>
      <p:ext uri="{BB962C8B-B14F-4D97-AF65-F5344CB8AC3E}">
        <p14:creationId xmlns:p14="http://schemas.microsoft.com/office/powerpoint/2010/main" val="172020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EFBBBEAC-5C32-4525-B6B7-081E5B5A8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800" y="-44450"/>
            <a:ext cx="8745538" cy="642938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200"/>
              <a:t>Evaluation of Anomaly Detection – F-value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15A2F2DB-AB31-41F7-9939-2625A060AD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64" y="958088"/>
            <a:ext cx="8704262" cy="1984375"/>
          </a:xfrm>
        </p:spPr>
        <p:txBody>
          <a:bodyPr lIns="0" rIns="0">
            <a:normAutofit lnSpcReduction="10000"/>
          </a:bodyPr>
          <a:lstStyle/>
          <a:p>
            <a:pPr marL="228600" indent="-228600" eaLnBrk="1" hangingPunct="1">
              <a:lnSpc>
                <a:spcPct val="90000"/>
              </a:lnSpc>
              <a:spcBef>
                <a:spcPts val="875"/>
              </a:spcBef>
              <a:buFont typeface="Wingdings" panose="05000000000000000000" pitchFamily="2" charset="2"/>
              <a:buChar char=""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800" dirty="0"/>
              <a:t>Accuracy is not sufficient metric for evaluation</a:t>
            </a:r>
          </a:p>
          <a:p>
            <a:pPr marL="574675" lvl="1" indent="-231775" eaLnBrk="1" hangingPunct="1">
              <a:lnSpc>
                <a:spcPct val="90000"/>
              </a:lnSpc>
              <a:spcBef>
                <a:spcPts val="750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400" dirty="0"/>
              <a:t>Example: network traffic data set with 99.9% of normal data and 0.1% of intrusions</a:t>
            </a:r>
          </a:p>
          <a:p>
            <a:pPr marL="574675" lvl="1" indent="-231775" eaLnBrk="1" hangingPunct="1">
              <a:lnSpc>
                <a:spcPct val="90000"/>
              </a:lnSpc>
              <a:spcBef>
                <a:spcPts val="750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400" dirty="0"/>
              <a:t>Trivial classifier that labels everything with the normal class can achieve 99.9% accuracy !!!!!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5E449008-00F4-4D84-B0F3-AC688A9C8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52876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</a:endParaRPr>
          </a:p>
        </p:txBody>
      </p:sp>
      <p:graphicFrame>
        <p:nvGraphicFramePr>
          <p:cNvPr id="31749" name="Object 4">
            <a:extLst>
              <a:ext uri="{FF2B5EF4-FFF2-40B4-BE49-F238E27FC236}">
                <a16:creationId xmlns:a16="http://schemas.microsoft.com/office/drawing/2014/main" id="{F66AA73A-AF96-4662-A5FA-8937660335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48942"/>
              </p:ext>
            </p:extLst>
          </p:nvPr>
        </p:nvGraphicFramePr>
        <p:xfrm>
          <a:off x="503238" y="2755837"/>
          <a:ext cx="495935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3" name="Document" r:id="rId4" imgW="1910203" imgH="1330665" progId="Word.Document.8">
                  <p:embed/>
                </p:oleObj>
              </mc:Choice>
              <mc:Fallback>
                <p:oleObj name="Document" r:id="rId4" imgW="1910203" imgH="1330665" progId="Word.Document.8">
                  <p:embed/>
                  <p:pic>
                    <p:nvPicPr>
                      <p:cNvPr id="31749" name="Object 4">
                        <a:extLst>
                          <a:ext uri="{FF2B5EF4-FFF2-40B4-BE49-F238E27FC236}">
                            <a16:creationId xmlns:a16="http://schemas.microsoft.com/office/drawing/2014/main" id="{F66AA73A-AF96-4662-A5FA-8937660335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755837"/>
                        <a:ext cx="4959350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 Box 5">
            <a:extLst>
              <a:ext uri="{FF2B5EF4-FFF2-40B4-BE49-F238E27FC236}">
                <a16:creationId xmlns:a16="http://schemas.microsoft.com/office/drawing/2014/main" id="{F8B49FAB-CF92-4B2A-BC9A-3796DFE7B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3028950"/>
            <a:ext cx="32226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 Rounded MT Bold" panose="020F0704030504030204" pitchFamily="34" charset="0"/>
              <a:buNone/>
            </a:pPr>
            <a:r>
              <a:rPr lang="en-GB" altLang="en-US" sz="2000" b="1">
                <a:latin typeface="Arial Rounded MT Bold" panose="020F0704030504030204" pitchFamily="34" charset="0"/>
              </a:rPr>
              <a:t>anomaly class	–	C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 typeface="Arial Rounded MT Bold" panose="020F0704030504030204" pitchFamily="34" charset="0"/>
              <a:buNone/>
            </a:pPr>
            <a:r>
              <a:rPr lang="en-GB" altLang="en-US" sz="2000" b="1">
                <a:latin typeface="Arial Rounded MT Bold" panose="020F0704030504030204" pitchFamily="34" charset="0"/>
              </a:rPr>
              <a:t>normal class		– NC</a:t>
            </a:r>
          </a:p>
        </p:txBody>
      </p:sp>
      <p:sp>
        <p:nvSpPr>
          <p:cNvPr id="31751" name="Text Box 6">
            <a:extLst>
              <a:ext uri="{FF2B5EF4-FFF2-40B4-BE49-F238E27FC236}">
                <a16:creationId xmlns:a16="http://schemas.microsoft.com/office/drawing/2014/main" id="{9B9249C6-FD4F-43E1-A6E9-D7907B1F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3" y="4498181"/>
            <a:ext cx="6569075" cy="151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1313" indent="-341313"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1363" indent="-284163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</a:pPr>
            <a:r>
              <a:rPr lang="en-GB" altLang="en-US" sz="2400" b="1" dirty="0"/>
              <a:t>Focus on both recall and precision</a:t>
            </a:r>
          </a:p>
          <a:p>
            <a:pPr lvl="1">
              <a:lnSpc>
                <a:spcPct val="90000"/>
              </a:lnSpc>
              <a:spcBef>
                <a:spcPts val="625"/>
              </a:spcBef>
              <a:buClr>
                <a:srgbClr val="000000"/>
              </a:buClr>
            </a:pPr>
            <a:r>
              <a:rPr lang="en-GB" altLang="en-US" sz="2000" b="1" dirty="0"/>
              <a:t>Recall      (R)	= 	TP/(TP + FN)</a:t>
            </a:r>
            <a:r>
              <a:rPr lang="ar-SA" altLang="en-US" sz="2000" b="1" dirty="0">
                <a:cs typeface="Arial" panose="020B0604020202020204" pitchFamily="34" charset="0"/>
              </a:rPr>
              <a:t>‏</a:t>
            </a:r>
            <a:endParaRPr lang="en-GB" altLang="en-US" sz="2000" b="1" dirty="0"/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</a:pPr>
            <a:r>
              <a:rPr lang="en-GB" altLang="en-US" sz="2000" b="1" dirty="0"/>
              <a:t>Precision (P) 	= 	TP/(TP + FP)</a:t>
            </a:r>
            <a:r>
              <a:rPr lang="ar-SA" altLang="en-US" sz="2000" b="1" dirty="0">
                <a:cs typeface="Arial" panose="020B0604020202020204" pitchFamily="34" charset="0"/>
              </a:rPr>
              <a:t>‏</a:t>
            </a:r>
            <a:endParaRPr lang="en-GB" altLang="en-US" sz="2000" b="1" dirty="0"/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</a:pPr>
            <a:r>
              <a:rPr lang="en-GB" altLang="en-US" sz="2400" b="1" dirty="0"/>
              <a:t>F – measure 	= 	2*R*P/(R+P)</a:t>
            </a:r>
            <a:r>
              <a:rPr lang="ar-SA" altLang="en-US" sz="2400" b="1" dirty="0">
                <a:cs typeface="Arial" panose="020B0604020202020204" pitchFamily="34" charset="0"/>
              </a:rPr>
              <a:t>‏</a:t>
            </a:r>
            <a:endParaRPr lang="en-GB" altLang="en-US" sz="2400" b="1" dirty="0"/>
          </a:p>
        </p:txBody>
      </p:sp>
      <p:sp>
        <p:nvSpPr>
          <p:cNvPr id="31752" name="Rectangle 7">
            <a:extLst>
              <a:ext uri="{FF2B5EF4-FFF2-40B4-BE49-F238E27FC236}">
                <a16:creationId xmlns:a16="http://schemas.microsoft.com/office/drawing/2014/main" id="{D38571AB-F10F-4857-898D-356060650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3503613"/>
            <a:ext cx="2133600" cy="198437"/>
          </a:xfrm>
          <a:prstGeom prst="rect">
            <a:avLst/>
          </a:prstGeom>
          <a:solidFill>
            <a:srgbClr val="00FFFF"/>
          </a:solidFill>
          <a:ln w="12600">
            <a:solidFill>
              <a:srgbClr val="00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8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EB0B8C1A-6E64-43D1-8536-2C9636F86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13" y="23813"/>
            <a:ext cx="8993187" cy="5810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200">
                <a:solidFill>
                  <a:srgbClr val="990000"/>
                </a:solidFill>
              </a:rPr>
              <a:t>Evaluation of Outlier Detection – ROC &amp; AUC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220E09F-B3CC-4A60-8D57-70D99EFA02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" y="2390585"/>
            <a:ext cx="9066212" cy="3941762"/>
          </a:xfrm>
        </p:spPr>
        <p:txBody>
          <a:bodyPr>
            <a:normAutofit lnSpcReduction="10000"/>
          </a:bodyPr>
          <a:lstStyle/>
          <a:p>
            <a:pPr marL="109538" indent="-109538" eaLnBrk="1" hangingPunct="1">
              <a:lnSpc>
                <a:spcPct val="100000"/>
              </a:lnSpc>
              <a:spcBef>
                <a:spcPts val="750"/>
              </a:spcBef>
              <a:tabLst>
                <a:tab pos="679450" algn="l"/>
                <a:tab pos="1593850" algn="l"/>
                <a:tab pos="2508250" algn="l"/>
                <a:tab pos="3422650" algn="l"/>
                <a:tab pos="4337050" algn="l"/>
                <a:tab pos="5251450" algn="l"/>
                <a:tab pos="6165850" algn="l"/>
                <a:tab pos="7080250" algn="l"/>
                <a:tab pos="7994650" algn="l"/>
                <a:tab pos="8909050" algn="l"/>
                <a:tab pos="9823450" algn="l"/>
              </a:tabLst>
            </a:pPr>
            <a:r>
              <a:rPr lang="en-GB" altLang="en-US" sz="2400" dirty="0"/>
              <a:t>Standard measures for evaluating anomaly detection problems:</a:t>
            </a:r>
          </a:p>
          <a:p>
            <a:pPr marL="396875" lvl="1" indent="-171450" eaLnBrk="1" hangingPunct="1">
              <a:lnSpc>
                <a:spcPct val="100000"/>
              </a:lnSpc>
              <a:spcBef>
                <a:spcPts val="588"/>
              </a:spcBef>
              <a:tabLst>
                <a:tab pos="679450" algn="l"/>
                <a:tab pos="1593850" algn="l"/>
                <a:tab pos="2508250" algn="l"/>
                <a:tab pos="3422650" algn="l"/>
                <a:tab pos="4337050" algn="l"/>
                <a:tab pos="5251450" algn="l"/>
                <a:tab pos="6165850" algn="l"/>
                <a:tab pos="7080250" algn="l"/>
                <a:tab pos="7994650" algn="l"/>
                <a:tab pos="8909050" algn="l"/>
                <a:tab pos="9823450" algn="l"/>
              </a:tabLst>
            </a:pPr>
            <a:r>
              <a:rPr lang="en-GB" altLang="en-US" sz="1900" i="1" dirty="0"/>
              <a:t>Recall (Detection rate)</a:t>
            </a:r>
            <a:r>
              <a:rPr lang="en-GB" altLang="en-US" sz="1900" dirty="0"/>
              <a:t> - </a:t>
            </a:r>
            <a:r>
              <a:rPr lang="en-GB" altLang="en-US" sz="1900" dirty="0">
                <a:cs typeface="Times New Roman" panose="02020603050405020304" pitchFamily="18" charset="0"/>
              </a:rPr>
              <a:t>ratio between the number of correctly detected anomalies and the total number of anomalies</a:t>
            </a:r>
          </a:p>
          <a:p>
            <a:pPr marL="396875" lvl="1" indent="-171450" eaLnBrk="1" hangingPunct="1">
              <a:lnSpc>
                <a:spcPct val="100000"/>
              </a:lnSpc>
              <a:spcBef>
                <a:spcPts val="588"/>
              </a:spcBef>
              <a:tabLst>
                <a:tab pos="679450" algn="l"/>
                <a:tab pos="1593850" algn="l"/>
                <a:tab pos="2508250" algn="l"/>
                <a:tab pos="3422650" algn="l"/>
                <a:tab pos="4337050" algn="l"/>
                <a:tab pos="5251450" algn="l"/>
                <a:tab pos="6165850" algn="l"/>
                <a:tab pos="7080250" algn="l"/>
                <a:tab pos="7994650" algn="l"/>
                <a:tab pos="8909050" algn="l"/>
                <a:tab pos="9823450" algn="l"/>
              </a:tabLst>
            </a:pPr>
            <a:r>
              <a:rPr lang="en-GB" altLang="en-US" sz="1900" i="1" dirty="0">
                <a:cs typeface="Times New Roman" panose="02020603050405020304" pitchFamily="18" charset="0"/>
              </a:rPr>
              <a:t>False alarm (false positive)</a:t>
            </a:r>
            <a:r>
              <a:rPr lang="en-GB" altLang="en-US" sz="1900" dirty="0">
                <a:cs typeface="Times New Roman" panose="02020603050405020304" pitchFamily="18" charset="0"/>
              </a:rPr>
              <a:t> </a:t>
            </a:r>
            <a:r>
              <a:rPr lang="en-GB" altLang="en-US" sz="1900" i="1" dirty="0">
                <a:cs typeface="Times New Roman" panose="02020603050405020304" pitchFamily="18" charset="0"/>
              </a:rPr>
              <a:t>rate</a:t>
            </a:r>
            <a:r>
              <a:rPr lang="en-GB" altLang="en-US" sz="1900" dirty="0">
                <a:cs typeface="Times New Roman" panose="02020603050405020304" pitchFamily="18" charset="0"/>
              </a:rPr>
              <a:t> – ratio </a:t>
            </a:r>
            <a:br>
              <a:rPr lang="en-GB" altLang="en-US" sz="1900" dirty="0">
                <a:cs typeface="Times New Roman" panose="02020603050405020304" pitchFamily="18" charset="0"/>
              </a:rPr>
            </a:br>
            <a:r>
              <a:rPr lang="en-GB" altLang="en-US" sz="1900" dirty="0">
                <a:cs typeface="Times New Roman" panose="02020603050405020304" pitchFamily="18" charset="0"/>
              </a:rPr>
              <a:t>between the number of data records </a:t>
            </a:r>
            <a:br>
              <a:rPr lang="en-GB" altLang="en-US" sz="1900" dirty="0">
                <a:cs typeface="Times New Roman" panose="02020603050405020304" pitchFamily="18" charset="0"/>
              </a:rPr>
            </a:br>
            <a:r>
              <a:rPr lang="en-GB" altLang="en-US" sz="1900" dirty="0">
                <a:cs typeface="Times New Roman" panose="02020603050405020304" pitchFamily="18" charset="0"/>
              </a:rPr>
              <a:t>from normal class that are misclassified </a:t>
            </a:r>
            <a:br>
              <a:rPr lang="en-GB" altLang="en-US" sz="1900" dirty="0">
                <a:cs typeface="Times New Roman" panose="02020603050405020304" pitchFamily="18" charset="0"/>
              </a:rPr>
            </a:br>
            <a:r>
              <a:rPr lang="en-GB" altLang="en-US" sz="1900" dirty="0">
                <a:cs typeface="Times New Roman" panose="02020603050405020304" pitchFamily="18" charset="0"/>
              </a:rPr>
              <a:t>as anomalies and the total number of </a:t>
            </a:r>
            <a:br>
              <a:rPr lang="en-GB" altLang="en-US" sz="1900" dirty="0">
                <a:cs typeface="Times New Roman" panose="02020603050405020304" pitchFamily="18" charset="0"/>
              </a:rPr>
            </a:br>
            <a:r>
              <a:rPr lang="en-GB" altLang="en-US" sz="1900" dirty="0">
                <a:cs typeface="Times New Roman" panose="02020603050405020304" pitchFamily="18" charset="0"/>
              </a:rPr>
              <a:t>data records from normal class </a:t>
            </a:r>
          </a:p>
          <a:p>
            <a:pPr marL="396875" lvl="1" indent="-171450" eaLnBrk="1" hangingPunct="1">
              <a:lnSpc>
                <a:spcPct val="100000"/>
              </a:lnSpc>
              <a:spcBef>
                <a:spcPts val="588"/>
              </a:spcBef>
              <a:tabLst>
                <a:tab pos="679450" algn="l"/>
                <a:tab pos="1593850" algn="l"/>
                <a:tab pos="2508250" algn="l"/>
                <a:tab pos="3422650" algn="l"/>
                <a:tab pos="4337050" algn="l"/>
                <a:tab pos="5251450" algn="l"/>
                <a:tab pos="6165850" algn="l"/>
                <a:tab pos="7080250" algn="l"/>
                <a:tab pos="7994650" algn="l"/>
                <a:tab pos="8909050" algn="l"/>
                <a:tab pos="9823450" algn="l"/>
              </a:tabLst>
            </a:pPr>
            <a:r>
              <a:rPr lang="en-GB" altLang="en-US" sz="1900" i="1" dirty="0">
                <a:cs typeface="Times New Roman" panose="02020603050405020304" pitchFamily="18" charset="0"/>
              </a:rPr>
              <a:t>ROC Curve</a:t>
            </a:r>
            <a:r>
              <a:rPr lang="en-GB" altLang="en-US" sz="1900" dirty="0">
                <a:cs typeface="Times New Roman" panose="02020603050405020304" pitchFamily="18" charset="0"/>
              </a:rPr>
              <a:t> is a trade-off between </a:t>
            </a:r>
            <a:br>
              <a:rPr lang="en-GB" altLang="en-US" sz="1900" dirty="0">
                <a:cs typeface="Times New Roman" panose="02020603050405020304" pitchFamily="18" charset="0"/>
              </a:rPr>
            </a:br>
            <a:r>
              <a:rPr lang="en-GB" altLang="en-US" sz="1900" dirty="0">
                <a:cs typeface="Times New Roman" panose="02020603050405020304" pitchFamily="18" charset="0"/>
              </a:rPr>
              <a:t>detection rate and false alarm rate</a:t>
            </a:r>
          </a:p>
          <a:p>
            <a:pPr marL="396875" lvl="1" indent="-171450" eaLnBrk="1" hangingPunct="1">
              <a:lnSpc>
                <a:spcPct val="100000"/>
              </a:lnSpc>
              <a:spcBef>
                <a:spcPts val="588"/>
              </a:spcBef>
              <a:tabLst>
                <a:tab pos="679450" algn="l"/>
                <a:tab pos="1593850" algn="l"/>
                <a:tab pos="2508250" algn="l"/>
                <a:tab pos="3422650" algn="l"/>
                <a:tab pos="4337050" algn="l"/>
                <a:tab pos="5251450" algn="l"/>
                <a:tab pos="6165850" algn="l"/>
                <a:tab pos="7080250" algn="l"/>
                <a:tab pos="7994650" algn="l"/>
                <a:tab pos="8909050" algn="l"/>
                <a:tab pos="9823450" algn="l"/>
              </a:tabLst>
            </a:pPr>
            <a:r>
              <a:rPr lang="en-GB" altLang="en-US" sz="1900" i="1" dirty="0">
                <a:cs typeface="Times New Roman" panose="02020603050405020304" pitchFamily="18" charset="0"/>
              </a:rPr>
              <a:t>Area under the ROC curve (AUC)</a:t>
            </a:r>
            <a:r>
              <a:rPr lang="en-GB" altLang="en-US" sz="1900" dirty="0">
                <a:cs typeface="Times New Roman" panose="02020603050405020304" pitchFamily="18" charset="0"/>
              </a:rPr>
              <a:t> is </a:t>
            </a:r>
            <a:br>
              <a:rPr lang="en-GB" altLang="en-US" sz="1900" dirty="0">
                <a:cs typeface="Times New Roman" panose="02020603050405020304" pitchFamily="18" charset="0"/>
              </a:rPr>
            </a:br>
            <a:r>
              <a:rPr lang="en-GB" altLang="en-US" sz="1900" dirty="0">
                <a:cs typeface="Times New Roman" panose="02020603050405020304" pitchFamily="18" charset="0"/>
              </a:rPr>
              <a:t>computed using a trapezoid  rule</a:t>
            </a:r>
          </a:p>
        </p:txBody>
      </p:sp>
      <p:graphicFrame>
        <p:nvGraphicFramePr>
          <p:cNvPr id="34820" name="Object 3">
            <a:extLst>
              <a:ext uri="{FF2B5EF4-FFF2-40B4-BE49-F238E27FC236}">
                <a16:creationId xmlns:a16="http://schemas.microsoft.com/office/drawing/2014/main" id="{F58A73D6-0C85-46D2-BAFA-5448BC034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988" y="825500"/>
          <a:ext cx="4760912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8" name="Document" r:id="rId4" imgW="1885259" imgH="1330665" progId="Word.Document.8">
                  <p:embed/>
                </p:oleObj>
              </mc:Choice>
              <mc:Fallback>
                <p:oleObj name="Document" r:id="rId4" imgW="1885259" imgH="1330665" progId="Word.Document.8">
                  <p:embed/>
                  <p:pic>
                    <p:nvPicPr>
                      <p:cNvPr id="34820" name="Object 3">
                        <a:extLst>
                          <a:ext uri="{FF2B5EF4-FFF2-40B4-BE49-F238E27FC236}">
                            <a16:creationId xmlns:a16="http://schemas.microsoft.com/office/drawing/2014/main" id="{F58A73D6-0C85-46D2-BAFA-5448BC034C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8" y="825500"/>
                        <a:ext cx="4760912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4">
            <a:extLst>
              <a:ext uri="{FF2B5EF4-FFF2-40B4-BE49-F238E27FC236}">
                <a16:creationId xmlns:a16="http://schemas.microsoft.com/office/drawing/2014/main" id="{A2B413F4-D5B7-4939-845B-2F4340A24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075" y="1135063"/>
            <a:ext cx="3222625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280988" algn="l"/>
                <a:tab pos="563563" algn="l"/>
                <a:tab pos="846138" algn="l"/>
                <a:tab pos="1128713" algn="l"/>
                <a:tab pos="1411288" algn="l"/>
                <a:tab pos="1693863" algn="l"/>
                <a:tab pos="1976438" algn="l"/>
                <a:tab pos="2259013" algn="l"/>
                <a:tab pos="2541588" algn="l"/>
                <a:tab pos="2824163" algn="l"/>
                <a:tab pos="3106738" algn="l"/>
                <a:tab pos="3389313" algn="l"/>
                <a:tab pos="3671888" algn="l"/>
                <a:tab pos="3954463" algn="l"/>
                <a:tab pos="4237038" algn="l"/>
                <a:tab pos="4519613" algn="l"/>
                <a:tab pos="4802188" algn="l"/>
                <a:tab pos="5084763" algn="l"/>
                <a:tab pos="5367338" algn="l"/>
                <a:tab pos="5649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 Rounded MT Bold" panose="020F0704030504030204" pitchFamily="34" charset="0"/>
              <a:buNone/>
            </a:pPr>
            <a:r>
              <a:rPr lang="en-GB" altLang="en-US" sz="2400" b="1">
                <a:latin typeface="Arial Rounded MT Bold" panose="020F0704030504030204" pitchFamily="34" charset="0"/>
              </a:rPr>
              <a:t>anomaly class	–	C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 typeface="Arial Rounded MT Bold" panose="020F0704030504030204" pitchFamily="34" charset="0"/>
              <a:buNone/>
            </a:pPr>
            <a:r>
              <a:rPr lang="en-GB" altLang="en-US" sz="2400" b="1">
                <a:latin typeface="Arial Rounded MT Bold" panose="020F0704030504030204" pitchFamily="34" charset="0"/>
              </a:rPr>
              <a:t>normal class		– NC</a:t>
            </a:r>
          </a:p>
        </p:txBody>
      </p:sp>
      <p:sp>
        <p:nvSpPr>
          <p:cNvPr id="34822" name="Rectangle 5">
            <a:extLst>
              <a:ext uri="{FF2B5EF4-FFF2-40B4-BE49-F238E27FC236}">
                <a16:creationId xmlns:a16="http://schemas.microsoft.com/office/drawing/2014/main" id="{1FA53E50-494C-43D3-906D-8B2119F88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025" y="21478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34823" name="Rectangle 6">
            <a:extLst>
              <a:ext uri="{FF2B5EF4-FFF2-40B4-BE49-F238E27FC236}">
                <a16:creationId xmlns:a16="http://schemas.microsoft.com/office/drawing/2014/main" id="{A221EBCB-DC66-4C1E-856A-001EACD2C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2286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</a:endParaRPr>
          </a:p>
        </p:txBody>
      </p:sp>
      <p:grpSp>
        <p:nvGrpSpPr>
          <p:cNvPr id="34824" name="Group 7">
            <a:extLst>
              <a:ext uri="{FF2B5EF4-FFF2-40B4-BE49-F238E27FC236}">
                <a16:creationId xmlns:a16="http://schemas.microsoft.com/office/drawing/2014/main" id="{B6FC5323-7CEF-4A1E-B0FE-149258C305F8}"/>
              </a:ext>
            </a:extLst>
          </p:cNvPr>
          <p:cNvGrpSpPr>
            <a:grpSpLocks/>
          </p:cNvGrpSpPr>
          <p:nvPr/>
        </p:nvGrpSpPr>
        <p:grpSpPr bwMode="auto">
          <a:xfrm>
            <a:off x="5426775" y="3218656"/>
            <a:ext cx="3440112" cy="2801938"/>
            <a:chOff x="3435" y="2256"/>
            <a:chExt cx="2167" cy="1765"/>
          </a:xfrm>
        </p:grpSpPr>
        <p:graphicFrame>
          <p:nvGraphicFramePr>
            <p:cNvPr id="34828" name="Object 8">
              <a:extLst>
                <a:ext uri="{FF2B5EF4-FFF2-40B4-BE49-F238E27FC236}">
                  <a16:creationId xmlns:a16="http://schemas.microsoft.com/office/drawing/2014/main" id="{C1C42B7B-A508-4ED1-A804-170ACA2504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5" y="2256"/>
            <a:ext cx="2168" cy="1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9" r:id="rId6" imgW="457193" imgH="457193" progId="">
                    <p:embed/>
                  </p:oleObj>
                </mc:Choice>
                <mc:Fallback>
                  <p:oleObj r:id="rId6" imgW="457193" imgH="457193" progId="">
                    <p:embed/>
                    <p:pic>
                      <p:nvPicPr>
                        <p:cNvPr id="34828" name="Object 8">
                          <a:extLst>
                            <a:ext uri="{FF2B5EF4-FFF2-40B4-BE49-F238E27FC236}">
                              <a16:creationId xmlns:a16="http://schemas.microsoft.com/office/drawing/2014/main" id="{C1C42B7B-A508-4ED1-A804-170ACA2504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" y="2256"/>
                          <a:ext cx="2168" cy="1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9" name="Freeform 9">
              <a:extLst>
                <a:ext uri="{FF2B5EF4-FFF2-40B4-BE49-F238E27FC236}">
                  <a16:creationId xmlns:a16="http://schemas.microsoft.com/office/drawing/2014/main" id="{AC550918-32BC-41FA-9C39-25F5FA789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438"/>
              <a:ext cx="1685" cy="1431"/>
            </a:xfrm>
            <a:custGeom>
              <a:avLst/>
              <a:gdLst>
                <a:gd name="T0" fmla="*/ 1 w 3639"/>
                <a:gd name="T1" fmla="*/ 163 h 2918"/>
                <a:gd name="T2" fmla="*/ 3 w 3639"/>
                <a:gd name="T3" fmla="*/ 159 h 2918"/>
                <a:gd name="T4" fmla="*/ 6 w 3639"/>
                <a:gd name="T5" fmla="*/ 153 h 2918"/>
                <a:gd name="T6" fmla="*/ 8 w 3639"/>
                <a:gd name="T7" fmla="*/ 149 h 2918"/>
                <a:gd name="T8" fmla="*/ 8 w 3639"/>
                <a:gd name="T9" fmla="*/ 149 h 2918"/>
                <a:gd name="T10" fmla="*/ 12 w 3639"/>
                <a:gd name="T11" fmla="*/ 148 h 2918"/>
                <a:gd name="T12" fmla="*/ 10 w 3639"/>
                <a:gd name="T13" fmla="*/ 142 h 2918"/>
                <a:gd name="T14" fmla="*/ 13 w 3639"/>
                <a:gd name="T15" fmla="*/ 135 h 2918"/>
                <a:gd name="T16" fmla="*/ 14 w 3639"/>
                <a:gd name="T17" fmla="*/ 134 h 2918"/>
                <a:gd name="T18" fmla="*/ 17 w 3639"/>
                <a:gd name="T19" fmla="*/ 128 h 2918"/>
                <a:gd name="T20" fmla="*/ 17 w 3639"/>
                <a:gd name="T21" fmla="*/ 127 h 2918"/>
                <a:gd name="T22" fmla="*/ 19 w 3639"/>
                <a:gd name="T23" fmla="*/ 122 h 2918"/>
                <a:gd name="T24" fmla="*/ 22 w 3639"/>
                <a:gd name="T25" fmla="*/ 116 h 2918"/>
                <a:gd name="T26" fmla="*/ 26 w 3639"/>
                <a:gd name="T27" fmla="*/ 108 h 2918"/>
                <a:gd name="T28" fmla="*/ 26 w 3639"/>
                <a:gd name="T29" fmla="*/ 106 h 2918"/>
                <a:gd name="T30" fmla="*/ 29 w 3639"/>
                <a:gd name="T31" fmla="*/ 101 h 2918"/>
                <a:gd name="T32" fmla="*/ 30 w 3639"/>
                <a:gd name="T33" fmla="*/ 99 h 2918"/>
                <a:gd name="T34" fmla="*/ 32 w 3639"/>
                <a:gd name="T35" fmla="*/ 94 h 2918"/>
                <a:gd name="T36" fmla="*/ 42 w 3639"/>
                <a:gd name="T37" fmla="*/ 75 h 2918"/>
                <a:gd name="T38" fmla="*/ 46 w 3639"/>
                <a:gd name="T39" fmla="*/ 69 h 2918"/>
                <a:gd name="T40" fmla="*/ 50 w 3639"/>
                <a:gd name="T41" fmla="*/ 63 h 2918"/>
                <a:gd name="T42" fmla="*/ 55 w 3639"/>
                <a:gd name="T43" fmla="*/ 56 h 2918"/>
                <a:gd name="T44" fmla="*/ 57 w 3639"/>
                <a:gd name="T45" fmla="*/ 52 h 2918"/>
                <a:gd name="T46" fmla="*/ 61 w 3639"/>
                <a:gd name="T47" fmla="*/ 49 h 2918"/>
                <a:gd name="T48" fmla="*/ 63 w 3639"/>
                <a:gd name="T49" fmla="*/ 45 h 2918"/>
                <a:gd name="T50" fmla="*/ 66 w 3639"/>
                <a:gd name="T51" fmla="*/ 43 h 2918"/>
                <a:gd name="T52" fmla="*/ 73 w 3639"/>
                <a:gd name="T53" fmla="*/ 38 h 2918"/>
                <a:gd name="T54" fmla="*/ 75 w 3639"/>
                <a:gd name="T55" fmla="*/ 35 h 2918"/>
                <a:gd name="T56" fmla="*/ 76 w 3639"/>
                <a:gd name="T57" fmla="*/ 33 h 2918"/>
                <a:gd name="T58" fmla="*/ 100 w 3639"/>
                <a:gd name="T59" fmla="*/ 19 h 2918"/>
                <a:gd name="T60" fmla="*/ 120 w 3639"/>
                <a:gd name="T61" fmla="*/ 11 h 2918"/>
                <a:gd name="T62" fmla="*/ 121 w 3639"/>
                <a:gd name="T63" fmla="*/ 10 h 2918"/>
                <a:gd name="T64" fmla="*/ 127 w 3639"/>
                <a:gd name="T65" fmla="*/ 8 h 2918"/>
                <a:gd name="T66" fmla="*/ 156 w 3639"/>
                <a:gd name="T67" fmla="*/ 2 h 2918"/>
                <a:gd name="T68" fmla="*/ 163 w 3639"/>
                <a:gd name="T69" fmla="*/ 6 h 2918"/>
                <a:gd name="T70" fmla="*/ 164 w 3639"/>
                <a:gd name="T71" fmla="*/ 18 h 2918"/>
                <a:gd name="T72" fmla="*/ 165 w 3639"/>
                <a:gd name="T73" fmla="*/ 151 h 2918"/>
                <a:gd name="T74" fmla="*/ 148 w 3639"/>
                <a:gd name="T75" fmla="*/ 163 h 2918"/>
                <a:gd name="T76" fmla="*/ 90 w 3639"/>
                <a:gd name="T77" fmla="*/ 162 h 2918"/>
                <a:gd name="T78" fmla="*/ 23 w 3639"/>
                <a:gd name="T79" fmla="*/ 162 h 2918"/>
                <a:gd name="T80" fmla="*/ 6 w 3639"/>
                <a:gd name="T81" fmla="*/ 162 h 2918"/>
                <a:gd name="T82" fmla="*/ 1 w 3639"/>
                <a:gd name="T83" fmla="*/ 163 h 29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39" h="2918">
                  <a:moveTo>
                    <a:pt x="22" y="2812"/>
                  </a:moveTo>
                  <a:cubicBezTo>
                    <a:pt x="55" y="2713"/>
                    <a:pt x="0" y="2864"/>
                    <a:pt x="62" y="2752"/>
                  </a:cubicBezTo>
                  <a:cubicBezTo>
                    <a:pt x="83" y="2714"/>
                    <a:pt x="118" y="2680"/>
                    <a:pt x="129" y="2636"/>
                  </a:cubicBezTo>
                  <a:cubicBezTo>
                    <a:pt x="130" y="2633"/>
                    <a:pt x="164" y="2583"/>
                    <a:pt x="169" y="2576"/>
                  </a:cubicBezTo>
                  <a:cubicBezTo>
                    <a:pt x="177" y="2567"/>
                    <a:pt x="159" y="2573"/>
                    <a:pt x="169" y="2566"/>
                  </a:cubicBezTo>
                  <a:cubicBezTo>
                    <a:pt x="176" y="2556"/>
                    <a:pt x="241" y="2554"/>
                    <a:pt x="249" y="2546"/>
                  </a:cubicBezTo>
                  <a:cubicBezTo>
                    <a:pt x="257" y="2538"/>
                    <a:pt x="204" y="2471"/>
                    <a:pt x="212" y="2462"/>
                  </a:cubicBezTo>
                  <a:cubicBezTo>
                    <a:pt x="242" y="2428"/>
                    <a:pt x="267" y="2380"/>
                    <a:pt x="292" y="2342"/>
                  </a:cubicBezTo>
                  <a:cubicBezTo>
                    <a:pt x="298" y="2333"/>
                    <a:pt x="297" y="2321"/>
                    <a:pt x="302" y="2312"/>
                  </a:cubicBezTo>
                  <a:cubicBezTo>
                    <a:pt x="320" y="2280"/>
                    <a:pt x="342" y="2252"/>
                    <a:pt x="362" y="2222"/>
                  </a:cubicBezTo>
                  <a:cubicBezTo>
                    <a:pt x="368" y="2213"/>
                    <a:pt x="367" y="2201"/>
                    <a:pt x="372" y="2192"/>
                  </a:cubicBezTo>
                  <a:cubicBezTo>
                    <a:pt x="389" y="2162"/>
                    <a:pt x="405" y="2132"/>
                    <a:pt x="422" y="2102"/>
                  </a:cubicBezTo>
                  <a:cubicBezTo>
                    <a:pt x="440" y="2070"/>
                    <a:pt x="471" y="2046"/>
                    <a:pt x="482" y="2012"/>
                  </a:cubicBezTo>
                  <a:cubicBezTo>
                    <a:pt x="500" y="1959"/>
                    <a:pt x="531" y="1909"/>
                    <a:pt x="562" y="1862"/>
                  </a:cubicBezTo>
                  <a:cubicBezTo>
                    <a:pt x="568" y="1853"/>
                    <a:pt x="567" y="1841"/>
                    <a:pt x="572" y="1832"/>
                  </a:cubicBezTo>
                  <a:cubicBezTo>
                    <a:pt x="590" y="1800"/>
                    <a:pt x="612" y="1772"/>
                    <a:pt x="632" y="1742"/>
                  </a:cubicBezTo>
                  <a:cubicBezTo>
                    <a:pt x="638" y="1733"/>
                    <a:pt x="637" y="1721"/>
                    <a:pt x="642" y="1712"/>
                  </a:cubicBezTo>
                  <a:cubicBezTo>
                    <a:pt x="660" y="1680"/>
                    <a:pt x="682" y="1652"/>
                    <a:pt x="702" y="1622"/>
                  </a:cubicBezTo>
                  <a:cubicBezTo>
                    <a:pt x="765" y="1527"/>
                    <a:pt x="817" y="1365"/>
                    <a:pt x="912" y="1302"/>
                  </a:cubicBezTo>
                  <a:cubicBezTo>
                    <a:pt x="943" y="1255"/>
                    <a:pt x="958" y="1222"/>
                    <a:pt x="1002" y="1192"/>
                  </a:cubicBezTo>
                  <a:cubicBezTo>
                    <a:pt x="1019" y="1141"/>
                    <a:pt x="1048" y="1112"/>
                    <a:pt x="1092" y="1082"/>
                  </a:cubicBezTo>
                  <a:cubicBezTo>
                    <a:pt x="1120" y="1039"/>
                    <a:pt x="1154" y="1004"/>
                    <a:pt x="1192" y="972"/>
                  </a:cubicBezTo>
                  <a:cubicBezTo>
                    <a:pt x="1290" y="890"/>
                    <a:pt x="1163" y="991"/>
                    <a:pt x="1242" y="912"/>
                  </a:cubicBezTo>
                  <a:cubicBezTo>
                    <a:pt x="1267" y="887"/>
                    <a:pt x="1302" y="862"/>
                    <a:pt x="1332" y="842"/>
                  </a:cubicBezTo>
                  <a:cubicBezTo>
                    <a:pt x="1345" y="822"/>
                    <a:pt x="1359" y="802"/>
                    <a:pt x="1372" y="782"/>
                  </a:cubicBezTo>
                  <a:cubicBezTo>
                    <a:pt x="1385" y="762"/>
                    <a:pt x="1412" y="755"/>
                    <a:pt x="1432" y="742"/>
                  </a:cubicBezTo>
                  <a:cubicBezTo>
                    <a:pt x="1480" y="710"/>
                    <a:pt x="1527" y="670"/>
                    <a:pt x="1582" y="652"/>
                  </a:cubicBezTo>
                  <a:cubicBezTo>
                    <a:pt x="1635" y="572"/>
                    <a:pt x="1565" y="669"/>
                    <a:pt x="1632" y="602"/>
                  </a:cubicBezTo>
                  <a:cubicBezTo>
                    <a:pt x="1640" y="594"/>
                    <a:pt x="1644" y="580"/>
                    <a:pt x="1652" y="572"/>
                  </a:cubicBezTo>
                  <a:cubicBezTo>
                    <a:pt x="1785" y="439"/>
                    <a:pt x="1986" y="380"/>
                    <a:pt x="2162" y="332"/>
                  </a:cubicBezTo>
                  <a:cubicBezTo>
                    <a:pt x="2313" y="291"/>
                    <a:pt x="2463" y="242"/>
                    <a:pt x="2612" y="192"/>
                  </a:cubicBezTo>
                  <a:cubicBezTo>
                    <a:pt x="2623" y="188"/>
                    <a:pt x="2631" y="177"/>
                    <a:pt x="2642" y="172"/>
                  </a:cubicBezTo>
                  <a:cubicBezTo>
                    <a:pt x="2673" y="158"/>
                    <a:pt x="2726" y="139"/>
                    <a:pt x="2762" y="132"/>
                  </a:cubicBezTo>
                  <a:cubicBezTo>
                    <a:pt x="2967" y="91"/>
                    <a:pt x="3173" y="49"/>
                    <a:pt x="3382" y="32"/>
                  </a:cubicBezTo>
                  <a:cubicBezTo>
                    <a:pt x="3550" y="41"/>
                    <a:pt x="3600" y="0"/>
                    <a:pt x="3532" y="102"/>
                  </a:cubicBezTo>
                  <a:cubicBezTo>
                    <a:pt x="3539" y="175"/>
                    <a:pt x="3555" y="233"/>
                    <a:pt x="3572" y="302"/>
                  </a:cubicBezTo>
                  <a:cubicBezTo>
                    <a:pt x="3561" y="1070"/>
                    <a:pt x="3591" y="1834"/>
                    <a:pt x="3602" y="2602"/>
                  </a:cubicBezTo>
                  <a:cubicBezTo>
                    <a:pt x="3584" y="2918"/>
                    <a:pt x="3639" y="2824"/>
                    <a:pt x="3222" y="2812"/>
                  </a:cubicBezTo>
                  <a:cubicBezTo>
                    <a:pt x="2808" y="2753"/>
                    <a:pt x="2419" y="2816"/>
                    <a:pt x="1959" y="2796"/>
                  </a:cubicBezTo>
                  <a:cubicBezTo>
                    <a:pt x="1464" y="2803"/>
                    <a:pt x="994" y="2815"/>
                    <a:pt x="499" y="2796"/>
                  </a:cubicBezTo>
                  <a:cubicBezTo>
                    <a:pt x="379" y="2799"/>
                    <a:pt x="259" y="2801"/>
                    <a:pt x="139" y="2806"/>
                  </a:cubicBezTo>
                  <a:cubicBezTo>
                    <a:pt x="47" y="2810"/>
                    <a:pt x="61" y="2773"/>
                    <a:pt x="22" y="2812"/>
                  </a:cubicBezTo>
                  <a:close/>
                </a:path>
              </a:pathLst>
            </a:custGeom>
            <a:blipFill dpi="0" rotWithShape="0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0" name="Text Box 10">
              <a:extLst>
                <a:ext uri="{FF2B5EF4-FFF2-40B4-BE49-F238E27FC236}">
                  <a16:creationId xmlns:a16="http://schemas.microsoft.com/office/drawing/2014/main" id="{2FBF8F89-859C-48DF-AA68-9C78EC25D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8" y="3107"/>
              <a:ext cx="378" cy="1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AUC</a:t>
              </a:r>
            </a:p>
          </p:txBody>
        </p:sp>
      </p:grpSp>
      <p:grpSp>
        <p:nvGrpSpPr>
          <p:cNvPr id="34825" name="Group 11">
            <a:extLst>
              <a:ext uri="{FF2B5EF4-FFF2-40B4-BE49-F238E27FC236}">
                <a16:creationId xmlns:a16="http://schemas.microsoft.com/office/drawing/2014/main" id="{84D13FD8-CDAE-4C05-A4B2-7C95A5223FB9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860800"/>
            <a:ext cx="474663" cy="758825"/>
            <a:chOff x="3750" y="2708"/>
            <a:chExt cx="299" cy="478"/>
          </a:xfrm>
        </p:grpSpPr>
        <p:sp>
          <p:nvSpPr>
            <p:cNvPr id="34826" name="Text Box 12">
              <a:extLst>
                <a:ext uri="{FF2B5EF4-FFF2-40B4-BE49-F238E27FC236}">
                  <a16:creationId xmlns:a16="http://schemas.microsoft.com/office/drawing/2014/main" id="{D962A188-EE9D-4FF0-8816-2F446B3BE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2814"/>
              <a:ext cx="300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000"/>
                <a:t>Ideal ROC curve</a:t>
              </a:r>
            </a:p>
          </p:txBody>
        </p:sp>
        <p:sp>
          <p:nvSpPr>
            <p:cNvPr id="34827" name="Line 13">
              <a:extLst>
                <a:ext uri="{FF2B5EF4-FFF2-40B4-BE49-F238E27FC236}">
                  <a16:creationId xmlns:a16="http://schemas.microsoft.com/office/drawing/2014/main" id="{AA1D166C-38C8-4CB5-9901-921F1E191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76" y="2707"/>
              <a:ext cx="57" cy="124"/>
            </a:xfrm>
            <a:prstGeom prst="line">
              <a:avLst/>
            </a:prstGeom>
            <a:noFill/>
            <a:ln w="12600">
              <a:solidFill>
                <a:srgbClr val="8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534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4356C8-1CFD-4C0D-AAC9-495E65C56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Approach – Pre-configured Threshold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A33D0B-8C07-49F5-A74A-EFA84980E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EF0C-231E-4E92-9C9F-6AC457A2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B637-3331-409C-8AA1-82D94209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goal is to be notified for a </a:t>
            </a:r>
            <a:r>
              <a:rPr lang="en-US" i="1" dirty="0"/>
              <a:t>significant event</a:t>
            </a:r>
            <a:r>
              <a:rPr lang="en-US" dirty="0"/>
              <a:t>: an event that consumes a large fraction of the error budget.</a:t>
            </a:r>
          </a:p>
          <a:p>
            <a:r>
              <a:rPr lang="en-US" dirty="0"/>
              <a:t>Error budget is the margin around the quality of service agreement.</a:t>
            </a:r>
          </a:p>
          <a:p>
            <a:r>
              <a:rPr lang="en-US" dirty="0"/>
              <a:t>This significant event can be detected by a filter, which can be configured using</a:t>
            </a:r>
          </a:p>
          <a:p>
            <a:pPr lvl="1"/>
            <a:r>
              <a:rPr lang="en-US" dirty="0"/>
              <a:t>Pre-configured rule.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E4B0-1511-40C7-9180-252C68EB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Error Rate ≥ SLO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E02C-6C90-45BE-9CB7-2A7C008B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Choose a time window</a:t>
            </a:r>
          </a:p>
          <a:p>
            <a:r>
              <a:rPr lang="en-US" dirty="0"/>
              <a:t>Compute the error rate (e.g. CPU Utilization is greater than 70% in the time window)</a:t>
            </a:r>
          </a:p>
          <a:p>
            <a:r>
              <a:rPr lang="en-US" dirty="0"/>
              <a:t>For example, if the SLO is 99.9% over 30 days, alert if the error rate over the previous 10 minutes is ≥ 0.1%:</a:t>
            </a:r>
          </a:p>
          <a:p>
            <a:r>
              <a:rPr lang="en-US" dirty="0"/>
              <a:t>Note that time series databases allow creation of such alerts</a:t>
            </a:r>
          </a:p>
          <a:p>
            <a:pPr lvl="1"/>
            <a:r>
              <a:rPr lang="en-US" dirty="0">
                <a:hlinkClick r:id="rId2"/>
              </a:rPr>
              <a:t>https://prometheus.io/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https://docs.influxdata.com/chronograf/v1.4/administration/managing-alerts/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8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88BD-6567-4C99-BCEB-0657D33A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choose the alerting window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A2C4-71B3-48DA-8ABD-9A4621C1B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Small window advantage</a:t>
            </a:r>
          </a:p>
          <a:p>
            <a:pPr lvl="1"/>
            <a:r>
              <a:rPr lang="en-US" dirty="0"/>
              <a:t>Detection time is good: 0.6 seconds for a total outage.</a:t>
            </a:r>
          </a:p>
          <a:p>
            <a:pPr lvl="1"/>
            <a:r>
              <a:rPr lang="en-US" dirty="0"/>
              <a:t>This alert fires on any event that threatens the SLO, exhibiting good recall.</a:t>
            </a:r>
          </a:p>
          <a:p>
            <a:r>
              <a:rPr lang="en-US" dirty="0"/>
              <a:t>Small window disadvantage</a:t>
            </a:r>
          </a:p>
          <a:p>
            <a:pPr lvl="1"/>
            <a:r>
              <a:rPr lang="en-US" dirty="0"/>
              <a:t>Precision is low: The alert fires on many events that do not threaten the SLO. A 0.1% error rate for 10 minutes would alert, while consuming </a:t>
            </a:r>
            <a:r>
              <a:rPr lang="en-US" i="1" dirty="0"/>
              <a:t>only 0.02% of the monthly error budget.</a:t>
            </a:r>
          </a:p>
          <a:p>
            <a:pPr lvl="1"/>
            <a:r>
              <a:rPr lang="en-US" dirty="0"/>
              <a:t>Taking this example to an extreme, you could receive up to 144 alerts per day every day, not act upon any alerts, and still meet the SLO.</a:t>
            </a:r>
          </a:p>
        </p:txBody>
      </p:sp>
    </p:spTree>
    <p:extLst>
      <p:ext uri="{BB962C8B-B14F-4D97-AF65-F5344CB8AC3E}">
        <p14:creationId xmlns:p14="http://schemas.microsoft.com/office/powerpoint/2010/main" val="17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0182-FE45-49BF-87C8-84DC0643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256D-E07F-4714-A081-6597DA518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monitoring systems allow you to add a duration parameter to the alert criteria so the alert won’t fire unless the value remains above the threshold for some time.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Alerts can be higher precision. </a:t>
            </a:r>
          </a:p>
          <a:p>
            <a:pPr lvl="1"/>
            <a:r>
              <a:rPr lang="en-US" dirty="0"/>
              <a:t>Requiring a sustained error rate before firing means that alerts are more likely to correspond to a significant event.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Poor recall and poor detection time: Because the duration does not scale with the severity of the incident, a 100% outage alerts after one hour, the same detection time as a 0.2% outage.</a:t>
            </a:r>
          </a:p>
          <a:p>
            <a:pPr lvl="1"/>
            <a:r>
              <a:rPr lang="en-US" dirty="0"/>
              <a:t>If the metric even momentarily returns to a level within SLO, the duration timer resets.</a:t>
            </a:r>
          </a:p>
        </p:txBody>
      </p:sp>
    </p:spTree>
    <p:extLst>
      <p:ext uri="{BB962C8B-B14F-4D97-AF65-F5344CB8AC3E}">
        <p14:creationId xmlns:p14="http://schemas.microsoft.com/office/powerpoint/2010/main" val="407530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F9EF3-8305-4F6F-969B-CC820DF5E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General Anomaly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0297C6-B1C0-4213-9FCE-4FDBEDAFB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What if we don’t know what is abnormal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paper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Varun </a:t>
            </a:r>
            <a:r>
              <a:rPr lang="en-US" dirty="0" err="1"/>
              <a:t>Chandola</a:t>
            </a:r>
            <a:r>
              <a:rPr lang="en-US" dirty="0"/>
              <a:t>, </a:t>
            </a:r>
            <a:r>
              <a:rPr lang="en-US" dirty="0" err="1"/>
              <a:t>Arindam</a:t>
            </a:r>
            <a:r>
              <a:rPr lang="en-US" dirty="0"/>
              <a:t> Banerjee, and </a:t>
            </a:r>
            <a:r>
              <a:rPr lang="en-US" dirty="0" err="1"/>
              <a:t>Vipin</a:t>
            </a:r>
            <a:r>
              <a:rPr lang="en-US" dirty="0"/>
              <a:t> Kumar. 2009. Anomaly detection: A survey. ACM </a:t>
            </a:r>
            <a:r>
              <a:rPr lang="en-US" dirty="0" err="1"/>
              <a:t>Comput</a:t>
            </a:r>
            <a:r>
              <a:rPr lang="en-US" dirty="0"/>
              <a:t>. </a:t>
            </a:r>
            <a:r>
              <a:rPr lang="en-US" dirty="0" err="1"/>
              <a:t>Surv</a:t>
            </a:r>
            <a:r>
              <a:rPr lang="en-US" dirty="0"/>
              <a:t>. 41, 3, Article 15 (July 2009), 58 pages. DOI=http://dx.doi.org/10.1145/1541880.1541882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95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C92865-9989-4BF0-8656-AD39083B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3B221-3D6C-463F-B5E7-5EEC06F5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66" y="1616868"/>
            <a:ext cx="43053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However, what happens if the anomaly is not tied to a service level objective, but is rather due to some abnormality in the system</a:t>
            </a:r>
          </a:p>
          <a:p>
            <a:pPr lvl="1"/>
            <a:r>
              <a:rPr lang="en-US" dirty="0"/>
              <a:t>Something that has not been seen before.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Note: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Anomaly is a pattern in the data that does not conform to the expected behaviour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Also referred to as outliers, exceptions, peculiarities, surprise, etc.</a:t>
            </a:r>
          </a:p>
          <a:p>
            <a:pPr lvl="1"/>
            <a:endParaRPr lang="en-US" dirty="0"/>
          </a:p>
        </p:txBody>
      </p:sp>
      <p:grpSp>
        <p:nvGrpSpPr>
          <p:cNvPr id="9" name="Group 146">
            <a:extLst>
              <a:ext uri="{FF2B5EF4-FFF2-40B4-BE49-F238E27FC236}">
                <a16:creationId xmlns:a16="http://schemas.microsoft.com/office/drawing/2014/main" id="{54BEB8FE-7ACE-43E9-97A4-F72F2FF1766F}"/>
              </a:ext>
            </a:extLst>
          </p:cNvPr>
          <p:cNvGrpSpPr>
            <a:grpSpLocks/>
          </p:cNvGrpSpPr>
          <p:nvPr/>
        </p:nvGrpSpPr>
        <p:grpSpPr bwMode="auto">
          <a:xfrm>
            <a:off x="4102100" y="1339850"/>
            <a:ext cx="4964113" cy="4527550"/>
            <a:chOff x="2584" y="844"/>
            <a:chExt cx="3127" cy="2852"/>
          </a:xfrm>
        </p:grpSpPr>
        <p:sp>
          <p:nvSpPr>
            <p:cNvPr id="10" name="Line 3">
              <a:extLst>
                <a:ext uri="{FF2B5EF4-FFF2-40B4-BE49-F238E27FC236}">
                  <a16:creationId xmlns:a16="http://schemas.microsoft.com/office/drawing/2014/main" id="{78A76D8A-87B7-4FB3-B336-036E2A7BB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863"/>
              <a:ext cx="1" cy="259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4">
              <a:extLst>
                <a:ext uri="{FF2B5EF4-FFF2-40B4-BE49-F238E27FC236}">
                  <a16:creationId xmlns:a16="http://schemas.microsoft.com/office/drawing/2014/main" id="{D10E1823-A95B-4792-A774-252760E7F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456"/>
              <a:ext cx="283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99FFC008-C41C-4DB2-B71C-2C8D08568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2" y="348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 i="1"/>
                <a:t>X</a:t>
              </a:r>
            </a:p>
          </p:txBody>
        </p:sp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72A78AA1-4B14-485D-B6FD-5B876544C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84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 i="1"/>
                <a:t>Y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A2B76DF-D8D7-482D-8C4A-CF91E11C8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92"/>
              <a:ext cx="784" cy="1289"/>
            </a:xfrm>
            <a:custGeom>
              <a:avLst/>
              <a:gdLst>
                <a:gd name="T0" fmla="*/ 229 w 880"/>
                <a:gd name="T1" fmla="*/ 40 h 1577"/>
                <a:gd name="T2" fmla="*/ 171 w 880"/>
                <a:gd name="T3" fmla="*/ 115 h 1577"/>
                <a:gd name="T4" fmla="*/ 134 w 880"/>
                <a:gd name="T5" fmla="*/ 172 h 1577"/>
                <a:gd name="T6" fmla="*/ 119 w 880"/>
                <a:gd name="T7" fmla="*/ 196 h 1577"/>
                <a:gd name="T8" fmla="*/ 101 w 880"/>
                <a:gd name="T9" fmla="*/ 233 h 1577"/>
                <a:gd name="T10" fmla="*/ 67 w 880"/>
                <a:gd name="T11" fmla="*/ 291 h 1577"/>
                <a:gd name="T12" fmla="*/ 61 w 880"/>
                <a:gd name="T13" fmla="*/ 304 h 1577"/>
                <a:gd name="T14" fmla="*/ 43 w 880"/>
                <a:gd name="T15" fmla="*/ 324 h 1577"/>
                <a:gd name="T16" fmla="*/ 14 w 880"/>
                <a:gd name="T17" fmla="*/ 419 h 1577"/>
                <a:gd name="T18" fmla="*/ 0 w 880"/>
                <a:gd name="T19" fmla="*/ 548 h 1577"/>
                <a:gd name="T20" fmla="*/ 33 w 880"/>
                <a:gd name="T21" fmla="*/ 656 h 1577"/>
                <a:gd name="T22" fmla="*/ 53 w 880"/>
                <a:gd name="T23" fmla="*/ 674 h 1577"/>
                <a:gd name="T24" fmla="*/ 56 w 880"/>
                <a:gd name="T25" fmla="*/ 683 h 1577"/>
                <a:gd name="T26" fmla="*/ 143 w 880"/>
                <a:gd name="T27" fmla="*/ 705 h 1577"/>
                <a:gd name="T28" fmla="*/ 200 w 880"/>
                <a:gd name="T29" fmla="*/ 700 h 1577"/>
                <a:gd name="T30" fmla="*/ 229 w 880"/>
                <a:gd name="T31" fmla="*/ 687 h 1577"/>
                <a:gd name="T32" fmla="*/ 263 w 880"/>
                <a:gd name="T33" fmla="*/ 666 h 1577"/>
                <a:gd name="T34" fmla="*/ 286 w 880"/>
                <a:gd name="T35" fmla="*/ 653 h 1577"/>
                <a:gd name="T36" fmla="*/ 320 w 880"/>
                <a:gd name="T37" fmla="*/ 629 h 1577"/>
                <a:gd name="T38" fmla="*/ 363 w 880"/>
                <a:gd name="T39" fmla="*/ 582 h 1577"/>
                <a:gd name="T40" fmla="*/ 401 w 880"/>
                <a:gd name="T41" fmla="*/ 521 h 1577"/>
                <a:gd name="T42" fmla="*/ 444 w 880"/>
                <a:gd name="T43" fmla="*/ 423 h 1577"/>
                <a:gd name="T44" fmla="*/ 477 w 880"/>
                <a:gd name="T45" fmla="*/ 346 h 1577"/>
                <a:gd name="T46" fmla="*/ 510 w 880"/>
                <a:gd name="T47" fmla="*/ 277 h 1577"/>
                <a:gd name="T48" fmla="*/ 472 w 880"/>
                <a:gd name="T49" fmla="*/ 54 h 1577"/>
                <a:gd name="T50" fmla="*/ 434 w 880"/>
                <a:gd name="T51" fmla="*/ 28 h 1577"/>
                <a:gd name="T52" fmla="*/ 382 w 880"/>
                <a:gd name="T53" fmla="*/ 0 h 1577"/>
                <a:gd name="T54" fmla="*/ 249 w 880"/>
                <a:gd name="T55" fmla="*/ 11 h 1577"/>
                <a:gd name="T56" fmla="*/ 229 w 880"/>
                <a:gd name="T57" fmla="*/ 40 h 157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7D3ABB4-DEF8-4145-A888-920968F21C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620000">
              <a:off x="4383" y="2291"/>
              <a:ext cx="611" cy="1597"/>
            </a:xfrm>
            <a:custGeom>
              <a:avLst/>
              <a:gdLst>
                <a:gd name="T0" fmla="*/ 85 w 880"/>
                <a:gd name="T1" fmla="*/ 95 h 1577"/>
                <a:gd name="T2" fmla="*/ 63 w 880"/>
                <a:gd name="T3" fmla="*/ 270 h 1577"/>
                <a:gd name="T4" fmla="*/ 49 w 880"/>
                <a:gd name="T5" fmla="*/ 407 h 1577"/>
                <a:gd name="T6" fmla="*/ 44 w 880"/>
                <a:gd name="T7" fmla="*/ 464 h 1577"/>
                <a:gd name="T8" fmla="*/ 37 w 880"/>
                <a:gd name="T9" fmla="*/ 551 h 1577"/>
                <a:gd name="T10" fmla="*/ 24 w 880"/>
                <a:gd name="T11" fmla="*/ 685 h 1577"/>
                <a:gd name="T12" fmla="*/ 23 w 880"/>
                <a:gd name="T13" fmla="*/ 718 h 1577"/>
                <a:gd name="T14" fmla="*/ 16 w 880"/>
                <a:gd name="T15" fmla="*/ 765 h 1577"/>
                <a:gd name="T16" fmla="*/ 5 w 880"/>
                <a:gd name="T17" fmla="*/ 988 h 1577"/>
                <a:gd name="T18" fmla="*/ 0 w 880"/>
                <a:gd name="T19" fmla="*/ 1292 h 1577"/>
                <a:gd name="T20" fmla="*/ 12 w 880"/>
                <a:gd name="T21" fmla="*/ 1547 h 1577"/>
                <a:gd name="T22" fmla="*/ 19 w 880"/>
                <a:gd name="T23" fmla="*/ 1586 h 1577"/>
                <a:gd name="T24" fmla="*/ 21 w 880"/>
                <a:gd name="T25" fmla="*/ 1610 h 1577"/>
                <a:gd name="T26" fmla="*/ 53 w 880"/>
                <a:gd name="T27" fmla="*/ 1659 h 1577"/>
                <a:gd name="T28" fmla="*/ 74 w 880"/>
                <a:gd name="T29" fmla="*/ 1650 h 1577"/>
                <a:gd name="T30" fmla="*/ 85 w 880"/>
                <a:gd name="T31" fmla="*/ 1619 h 1577"/>
                <a:gd name="T32" fmla="*/ 97 w 880"/>
                <a:gd name="T33" fmla="*/ 1570 h 1577"/>
                <a:gd name="T34" fmla="*/ 106 w 880"/>
                <a:gd name="T35" fmla="*/ 1539 h 1577"/>
                <a:gd name="T36" fmla="*/ 117 w 880"/>
                <a:gd name="T37" fmla="*/ 1483 h 1577"/>
                <a:gd name="T38" fmla="*/ 134 w 880"/>
                <a:gd name="T39" fmla="*/ 1372 h 1577"/>
                <a:gd name="T40" fmla="*/ 148 w 880"/>
                <a:gd name="T41" fmla="*/ 1227 h 1577"/>
                <a:gd name="T42" fmla="*/ 164 w 880"/>
                <a:gd name="T43" fmla="*/ 996 h 1577"/>
                <a:gd name="T44" fmla="*/ 176 w 880"/>
                <a:gd name="T45" fmla="*/ 813 h 1577"/>
                <a:gd name="T46" fmla="*/ 188 w 880"/>
                <a:gd name="T47" fmla="*/ 654 h 1577"/>
                <a:gd name="T48" fmla="*/ 174 w 880"/>
                <a:gd name="T49" fmla="*/ 129 h 1577"/>
                <a:gd name="T50" fmla="*/ 160 w 880"/>
                <a:gd name="T51" fmla="*/ 65 h 1577"/>
                <a:gd name="T52" fmla="*/ 141 w 880"/>
                <a:gd name="T53" fmla="*/ 0 h 1577"/>
                <a:gd name="T54" fmla="*/ 92 w 880"/>
                <a:gd name="T55" fmla="*/ 23 h 1577"/>
                <a:gd name="T56" fmla="*/ 85 w 880"/>
                <a:gd name="T57" fmla="*/ 95 h 157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2FF695F7-102A-405B-AA86-EA2D0BEE6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DC3C3BDE-4D50-4104-9095-B6411CAC4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93729CDB-2DCE-4034-9692-78A01A3AE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FDA324D6-0051-40AB-8AE0-093BD3AF0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62540378-E854-4B39-86B8-EFB167A00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F3612246-2B60-4AB3-A4AA-200C647C1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1542DE04-98AB-452A-9078-8EA700222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51752205-E827-41FD-BDE8-57B910D9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3BD8BE98-C030-4B96-A8E5-B4B526BD6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8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3F5B8FE4-59E4-4279-9771-E6020B8CC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6B340241-B9DB-4833-8E47-92DB09D23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00F125B0-8DFF-432E-8FDC-045A95B3C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26B504D3-4F2C-4C3D-8221-AB1E8CD9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93115178-9665-4DBA-B6EB-EAC59258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735068E5-C767-4DE7-A41F-D2B0FED52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DF0FC4C5-656F-41BE-8405-5F51CC446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2" name="Oval 25">
              <a:extLst>
                <a:ext uri="{FF2B5EF4-FFF2-40B4-BE49-F238E27FC236}">
                  <a16:creationId xmlns:a16="http://schemas.microsoft.com/office/drawing/2014/main" id="{9DA8364F-134D-49AC-BFFC-F2BE35BC9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3" name="Oval 26">
              <a:extLst>
                <a:ext uri="{FF2B5EF4-FFF2-40B4-BE49-F238E27FC236}">
                  <a16:creationId xmlns:a16="http://schemas.microsoft.com/office/drawing/2014/main" id="{C142F4CA-7270-48F6-B36C-F2B6FDE7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4" name="Oval 27">
              <a:extLst>
                <a:ext uri="{FF2B5EF4-FFF2-40B4-BE49-F238E27FC236}">
                  <a16:creationId xmlns:a16="http://schemas.microsoft.com/office/drawing/2014/main" id="{DE18B87D-8C08-45BD-A3AE-2BFD53690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5" name="Oval 28">
              <a:extLst>
                <a:ext uri="{FF2B5EF4-FFF2-40B4-BE49-F238E27FC236}">
                  <a16:creationId xmlns:a16="http://schemas.microsoft.com/office/drawing/2014/main" id="{89150554-1AFE-463C-A93A-85907FE0E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6" name="Oval 29">
              <a:extLst>
                <a:ext uri="{FF2B5EF4-FFF2-40B4-BE49-F238E27FC236}">
                  <a16:creationId xmlns:a16="http://schemas.microsoft.com/office/drawing/2014/main" id="{20E1E294-767E-41C6-83F5-5EE7911AC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17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253F2039-8369-40C1-86FD-CF216F5F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025D2FB3-1590-443E-B74B-8E545042A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5521CE6E-B81A-4C93-B42D-B20445AD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0" name="Oval 33">
              <a:extLst>
                <a:ext uri="{FF2B5EF4-FFF2-40B4-BE49-F238E27FC236}">
                  <a16:creationId xmlns:a16="http://schemas.microsoft.com/office/drawing/2014/main" id="{ECC412C5-5EC2-49AF-AE50-6722EF142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id="{01E70E7A-3082-4E39-84F7-B52659244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03673347-C61E-45FC-B991-1E44095CF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19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BE74B5E6-AEBE-4C56-B5B9-3A269805A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650F5CBB-3AE1-437C-8732-5EF83925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5" name="Oval 38">
              <a:extLst>
                <a:ext uri="{FF2B5EF4-FFF2-40B4-BE49-F238E27FC236}">
                  <a16:creationId xmlns:a16="http://schemas.microsoft.com/office/drawing/2014/main" id="{C91CCB69-E6C7-4EBB-AE9C-A7A8BC39E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6" name="Oval 39">
              <a:extLst>
                <a:ext uri="{FF2B5EF4-FFF2-40B4-BE49-F238E27FC236}">
                  <a16:creationId xmlns:a16="http://schemas.microsoft.com/office/drawing/2014/main" id="{53934709-BD95-4AAA-9FC5-7F639896C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39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7" name="Oval 40">
              <a:extLst>
                <a:ext uri="{FF2B5EF4-FFF2-40B4-BE49-F238E27FC236}">
                  <a16:creationId xmlns:a16="http://schemas.microsoft.com/office/drawing/2014/main" id="{3DD0DAA5-99B6-41B1-97DD-4D416A468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8" name="Oval 41">
              <a:extLst>
                <a:ext uri="{FF2B5EF4-FFF2-40B4-BE49-F238E27FC236}">
                  <a16:creationId xmlns:a16="http://schemas.microsoft.com/office/drawing/2014/main" id="{011D54B5-2E1E-4D22-B166-FB88E82B0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9" name="Oval 42">
              <a:extLst>
                <a:ext uri="{FF2B5EF4-FFF2-40B4-BE49-F238E27FC236}">
                  <a16:creationId xmlns:a16="http://schemas.microsoft.com/office/drawing/2014/main" id="{CDE2238F-30F6-414E-8AA3-836E5D5D1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294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0" name="Oval 43">
              <a:extLst>
                <a:ext uri="{FF2B5EF4-FFF2-40B4-BE49-F238E27FC236}">
                  <a16:creationId xmlns:a16="http://schemas.microsoft.com/office/drawing/2014/main" id="{90030971-04BF-465A-8802-9FAB08602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84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1" name="Oval 44">
              <a:extLst>
                <a:ext uri="{FF2B5EF4-FFF2-40B4-BE49-F238E27FC236}">
                  <a16:creationId xmlns:a16="http://schemas.microsoft.com/office/drawing/2014/main" id="{137C81D7-48E7-4CD7-9999-9F58028A1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2" name="Oval 45">
              <a:extLst>
                <a:ext uri="{FF2B5EF4-FFF2-40B4-BE49-F238E27FC236}">
                  <a16:creationId xmlns:a16="http://schemas.microsoft.com/office/drawing/2014/main" id="{E23222D8-314C-423A-8E43-FC506F37F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3" name="Oval 46">
              <a:extLst>
                <a:ext uri="{FF2B5EF4-FFF2-40B4-BE49-F238E27FC236}">
                  <a16:creationId xmlns:a16="http://schemas.microsoft.com/office/drawing/2014/main" id="{416C7D55-64B7-42E7-A13E-BEA83393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4" name="Oval 47">
              <a:extLst>
                <a:ext uri="{FF2B5EF4-FFF2-40B4-BE49-F238E27FC236}">
                  <a16:creationId xmlns:a16="http://schemas.microsoft.com/office/drawing/2014/main" id="{685E312F-0066-4352-9061-6FF8D032F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5" name="Oval 48">
              <a:extLst>
                <a:ext uri="{FF2B5EF4-FFF2-40B4-BE49-F238E27FC236}">
                  <a16:creationId xmlns:a16="http://schemas.microsoft.com/office/drawing/2014/main" id="{EDA3C5A2-81B4-483F-B534-5D910B9CE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6" name="Oval 49">
              <a:extLst>
                <a:ext uri="{FF2B5EF4-FFF2-40B4-BE49-F238E27FC236}">
                  <a16:creationId xmlns:a16="http://schemas.microsoft.com/office/drawing/2014/main" id="{846325E0-DA49-428D-B111-682D78E7D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7" name="Oval 50">
              <a:extLst>
                <a:ext uri="{FF2B5EF4-FFF2-40B4-BE49-F238E27FC236}">
                  <a16:creationId xmlns:a16="http://schemas.microsoft.com/office/drawing/2014/main" id="{C46F8C9E-7CE7-4CA8-B828-0CF90769A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23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8" name="Oval 51">
              <a:extLst>
                <a:ext uri="{FF2B5EF4-FFF2-40B4-BE49-F238E27FC236}">
                  <a16:creationId xmlns:a16="http://schemas.microsoft.com/office/drawing/2014/main" id="{F1A1F486-37E6-4F2E-AC56-45F2D0B86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9" name="Oval 52">
              <a:extLst>
                <a:ext uri="{FF2B5EF4-FFF2-40B4-BE49-F238E27FC236}">
                  <a16:creationId xmlns:a16="http://schemas.microsoft.com/office/drawing/2014/main" id="{778AF0CA-E94D-4311-A435-5053F955E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0" name="Oval 53">
              <a:extLst>
                <a:ext uri="{FF2B5EF4-FFF2-40B4-BE49-F238E27FC236}">
                  <a16:creationId xmlns:a16="http://schemas.microsoft.com/office/drawing/2014/main" id="{39D52FB3-94E3-4664-B5E7-EFAE79C39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1" name="Oval 54">
              <a:extLst>
                <a:ext uri="{FF2B5EF4-FFF2-40B4-BE49-F238E27FC236}">
                  <a16:creationId xmlns:a16="http://schemas.microsoft.com/office/drawing/2014/main" id="{EA4EF738-A5FA-4291-82B2-8F8823DA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158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2" name="Oval 55">
              <a:extLst>
                <a:ext uri="{FF2B5EF4-FFF2-40B4-BE49-F238E27FC236}">
                  <a16:creationId xmlns:a16="http://schemas.microsoft.com/office/drawing/2014/main" id="{15D6D486-C86E-48F5-B599-CFE19FFB9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15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3" name="Oval 56">
              <a:extLst>
                <a:ext uri="{FF2B5EF4-FFF2-40B4-BE49-F238E27FC236}">
                  <a16:creationId xmlns:a16="http://schemas.microsoft.com/office/drawing/2014/main" id="{B7BE4CE5-D81E-4B77-929C-C5ABFDAB2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4" name="Oval 57">
              <a:extLst>
                <a:ext uri="{FF2B5EF4-FFF2-40B4-BE49-F238E27FC236}">
                  <a16:creationId xmlns:a16="http://schemas.microsoft.com/office/drawing/2014/main" id="{4498CA99-4D5C-4F83-9882-61EB761FA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5" name="Oval 58">
              <a:extLst>
                <a:ext uri="{FF2B5EF4-FFF2-40B4-BE49-F238E27FC236}">
                  <a16:creationId xmlns:a16="http://schemas.microsoft.com/office/drawing/2014/main" id="{C76D96FA-A4CD-450E-95FE-A8AFFD4B5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6" name="Oval 59">
              <a:extLst>
                <a:ext uri="{FF2B5EF4-FFF2-40B4-BE49-F238E27FC236}">
                  <a16:creationId xmlns:a16="http://schemas.microsoft.com/office/drawing/2014/main" id="{FFFD1413-1742-4188-90F5-DD54A133D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2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7" name="Oval 60">
              <a:extLst>
                <a:ext uri="{FF2B5EF4-FFF2-40B4-BE49-F238E27FC236}">
                  <a16:creationId xmlns:a16="http://schemas.microsoft.com/office/drawing/2014/main" id="{F932EACC-C0E6-4DDC-B4C2-6F4F55723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8" name="Oval 61">
              <a:extLst>
                <a:ext uri="{FF2B5EF4-FFF2-40B4-BE49-F238E27FC236}">
                  <a16:creationId xmlns:a16="http://schemas.microsoft.com/office/drawing/2014/main" id="{5DE5A964-1B0B-4EBE-B997-386F44B18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9" name="Oval 62">
              <a:extLst>
                <a:ext uri="{FF2B5EF4-FFF2-40B4-BE49-F238E27FC236}">
                  <a16:creationId xmlns:a16="http://schemas.microsoft.com/office/drawing/2014/main" id="{C69B0111-9523-424D-9C48-267A15922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0" name="Oval 63">
              <a:extLst>
                <a:ext uri="{FF2B5EF4-FFF2-40B4-BE49-F238E27FC236}">
                  <a16:creationId xmlns:a16="http://schemas.microsoft.com/office/drawing/2014/main" id="{75B0D75C-8D9D-4B33-99F8-B7EBDEBD0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1" name="Oval 64">
              <a:extLst>
                <a:ext uri="{FF2B5EF4-FFF2-40B4-BE49-F238E27FC236}">
                  <a16:creationId xmlns:a16="http://schemas.microsoft.com/office/drawing/2014/main" id="{B6EA60D8-BBB1-40F8-B659-9656C4A64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4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2" name="Oval 65">
              <a:extLst>
                <a:ext uri="{FF2B5EF4-FFF2-40B4-BE49-F238E27FC236}">
                  <a16:creationId xmlns:a16="http://schemas.microsoft.com/office/drawing/2014/main" id="{B3CEB37C-F05E-47A7-A8B5-FDB0A1EA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4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3" name="Oval 66">
              <a:extLst>
                <a:ext uri="{FF2B5EF4-FFF2-40B4-BE49-F238E27FC236}">
                  <a16:creationId xmlns:a16="http://schemas.microsoft.com/office/drawing/2014/main" id="{8CF7BCB5-80A3-4733-A6D5-9A260B686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4" name="Oval 67">
              <a:extLst>
                <a:ext uri="{FF2B5EF4-FFF2-40B4-BE49-F238E27FC236}">
                  <a16:creationId xmlns:a16="http://schemas.microsoft.com/office/drawing/2014/main" id="{C549FF8A-5009-4FC3-9567-B3654B0C1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5" name="Oval 68">
              <a:extLst>
                <a:ext uri="{FF2B5EF4-FFF2-40B4-BE49-F238E27FC236}">
                  <a16:creationId xmlns:a16="http://schemas.microsoft.com/office/drawing/2014/main" id="{16B9C0FF-976E-4FBA-81BE-AB0C191D5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6" name="Oval 69">
              <a:extLst>
                <a:ext uri="{FF2B5EF4-FFF2-40B4-BE49-F238E27FC236}">
                  <a16:creationId xmlns:a16="http://schemas.microsoft.com/office/drawing/2014/main" id="{9C776091-09E8-4AA0-AD51-5F9F3781B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5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7" name="Oval 70">
              <a:extLst>
                <a:ext uri="{FF2B5EF4-FFF2-40B4-BE49-F238E27FC236}">
                  <a16:creationId xmlns:a16="http://schemas.microsoft.com/office/drawing/2014/main" id="{F0E1F009-BCEB-4B3C-8728-F5E8C84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8" name="Oval 71">
              <a:extLst>
                <a:ext uri="{FF2B5EF4-FFF2-40B4-BE49-F238E27FC236}">
                  <a16:creationId xmlns:a16="http://schemas.microsoft.com/office/drawing/2014/main" id="{000C45EB-54C2-4F3F-980B-BE29DFD25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9" name="Oval 72">
              <a:extLst>
                <a:ext uri="{FF2B5EF4-FFF2-40B4-BE49-F238E27FC236}">
                  <a16:creationId xmlns:a16="http://schemas.microsoft.com/office/drawing/2014/main" id="{AC29178D-E90A-4208-B529-C432CD6F3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9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0" name="Oval 73">
              <a:extLst>
                <a:ext uri="{FF2B5EF4-FFF2-40B4-BE49-F238E27FC236}">
                  <a16:creationId xmlns:a16="http://schemas.microsoft.com/office/drawing/2014/main" id="{C003D061-CD77-4D84-A0C2-C49CBC3D3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29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1" name="Oval 74">
              <a:extLst>
                <a:ext uri="{FF2B5EF4-FFF2-40B4-BE49-F238E27FC236}">
                  <a16:creationId xmlns:a16="http://schemas.microsoft.com/office/drawing/2014/main" id="{4EEC06F2-AF49-45FB-B794-05800343B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2" name="Oval 75">
              <a:extLst>
                <a:ext uri="{FF2B5EF4-FFF2-40B4-BE49-F238E27FC236}">
                  <a16:creationId xmlns:a16="http://schemas.microsoft.com/office/drawing/2014/main" id="{12300BD2-2DE2-459D-9D9E-9EE993778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3" name="Oval 76">
              <a:extLst>
                <a:ext uri="{FF2B5EF4-FFF2-40B4-BE49-F238E27FC236}">
                  <a16:creationId xmlns:a16="http://schemas.microsoft.com/office/drawing/2014/main" id="{90894BF9-5ADD-4E2E-83E1-980B7175D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4" name="Oval 77">
              <a:extLst>
                <a:ext uri="{FF2B5EF4-FFF2-40B4-BE49-F238E27FC236}">
                  <a16:creationId xmlns:a16="http://schemas.microsoft.com/office/drawing/2014/main" id="{AE29D127-9F17-481C-882B-3BCC55AF0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5" name="Oval 78">
              <a:extLst>
                <a:ext uri="{FF2B5EF4-FFF2-40B4-BE49-F238E27FC236}">
                  <a16:creationId xmlns:a16="http://schemas.microsoft.com/office/drawing/2014/main" id="{C9923B4E-D609-46B6-81E2-D01FC7C3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6" name="Oval 79">
              <a:extLst>
                <a:ext uri="{FF2B5EF4-FFF2-40B4-BE49-F238E27FC236}">
                  <a16:creationId xmlns:a16="http://schemas.microsoft.com/office/drawing/2014/main" id="{096B63F8-BBF7-4A4B-A693-73785E7F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17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7" name="Oval 80">
              <a:extLst>
                <a:ext uri="{FF2B5EF4-FFF2-40B4-BE49-F238E27FC236}">
                  <a16:creationId xmlns:a16="http://schemas.microsoft.com/office/drawing/2014/main" id="{41D19027-E805-4398-9AEE-176BE5657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8" name="Oval 81">
              <a:extLst>
                <a:ext uri="{FF2B5EF4-FFF2-40B4-BE49-F238E27FC236}">
                  <a16:creationId xmlns:a16="http://schemas.microsoft.com/office/drawing/2014/main" id="{77449132-7A62-4FCB-948C-5FD0AE98E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9" name="Oval 82">
              <a:extLst>
                <a:ext uri="{FF2B5EF4-FFF2-40B4-BE49-F238E27FC236}">
                  <a16:creationId xmlns:a16="http://schemas.microsoft.com/office/drawing/2014/main" id="{247F2B25-49D7-4C67-8173-5F399CAF8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0" name="Oval 83">
              <a:extLst>
                <a:ext uri="{FF2B5EF4-FFF2-40B4-BE49-F238E27FC236}">
                  <a16:creationId xmlns:a16="http://schemas.microsoft.com/office/drawing/2014/main" id="{20B7F0F1-85AD-4167-BCF9-452C8326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1" name="Oval 84">
              <a:extLst>
                <a:ext uri="{FF2B5EF4-FFF2-40B4-BE49-F238E27FC236}">
                  <a16:creationId xmlns:a16="http://schemas.microsoft.com/office/drawing/2014/main" id="{15C6736C-6DC5-484E-A46F-043E3C43A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2" name="Oval 85">
              <a:extLst>
                <a:ext uri="{FF2B5EF4-FFF2-40B4-BE49-F238E27FC236}">
                  <a16:creationId xmlns:a16="http://schemas.microsoft.com/office/drawing/2014/main" id="{2DFBE84A-D3C9-49B2-B0C3-623259DF6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3" name="Oval 86">
              <a:extLst>
                <a:ext uri="{FF2B5EF4-FFF2-40B4-BE49-F238E27FC236}">
                  <a16:creationId xmlns:a16="http://schemas.microsoft.com/office/drawing/2014/main" id="{D25A171F-C291-48C4-8817-39368BA61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4" name="Oval 87">
              <a:extLst>
                <a:ext uri="{FF2B5EF4-FFF2-40B4-BE49-F238E27FC236}">
                  <a16:creationId xmlns:a16="http://schemas.microsoft.com/office/drawing/2014/main" id="{A835C4D1-5A90-4973-AF52-8AEFCB1DB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5" name="Oval 88">
              <a:extLst>
                <a:ext uri="{FF2B5EF4-FFF2-40B4-BE49-F238E27FC236}">
                  <a16:creationId xmlns:a16="http://schemas.microsoft.com/office/drawing/2014/main" id="{D64099A4-FCBD-4A4E-ABCC-42F52A14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6" name="Oval 89">
              <a:extLst>
                <a:ext uri="{FF2B5EF4-FFF2-40B4-BE49-F238E27FC236}">
                  <a16:creationId xmlns:a16="http://schemas.microsoft.com/office/drawing/2014/main" id="{D0205133-5FA9-4724-93A9-06067EB42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7" name="Oval 90">
              <a:extLst>
                <a:ext uri="{FF2B5EF4-FFF2-40B4-BE49-F238E27FC236}">
                  <a16:creationId xmlns:a16="http://schemas.microsoft.com/office/drawing/2014/main" id="{3FD4DEEC-E300-4B4B-A495-DAD538F9C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8" name="Oval 91">
              <a:extLst>
                <a:ext uri="{FF2B5EF4-FFF2-40B4-BE49-F238E27FC236}">
                  <a16:creationId xmlns:a16="http://schemas.microsoft.com/office/drawing/2014/main" id="{CDED1158-5BAC-4A39-8284-7BB739EC8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0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9" name="Oval 92">
              <a:extLst>
                <a:ext uri="{FF2B5EF4-FFF2-40B4-BE49-F238E27FC236}">
                  <a16:creationId xmlns:a16="http://schemas.microsoft.com/office/drawing/2014/main" id="{CA75DC5D-8B39-4E2E-AAA4-C5C4E0FC7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0" name="Oval 93">
              <a:extLst>
                <a:ext uri="{FF2B5EF4-FFF2-40B4-BE49-F238E27FC236}">
                  <a16:creationId xmlns:a16="http://schemas.microsoft.com/office/drawing/2014/main" id="{724BDFDF-B9CE-4EC3-B498-F78689D70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1" name="Oval 94">
              <a:extLst>
                <a:ext uri="{FF2B5EF4-FFF2-40B4-BE49-F238E27FC236}">
                  <a16:creationId xmlns:a16="http://schemas.microsoft.com/office/drawing/2014/main" id="{332A2995-DD9E-4FD3-A82D-8DDECC47F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2" name="Oval 95">
              <a:extLst>
                <a:ext uri="{FF2B5EF4-FFF2-40B4-BE49-F238E27FC236}">
                  <a16:creationId xmlns:a16="http://schemas.microsoft.com/office/drawing/2014/main" id="{EA0F1805-5E3B-4ECA-B6EC-70591F688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31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3" name="Oval 96">
              <a:extLst>
                <a:ext uri="{FF2B5EF4-FFF2-40B4-BE49-F238E27FC236}">
                  <a16:creationId xmlns:a16="http://schemas.microsoft.com/office/drawing/2014/main" id="{ED64445B-D809-4368-B157-9C0B13DC7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4" name="Oval 97">
              <a:extLst>
                <a:ext uri="{FF2B5EF4-FFF2-40B4-BE49-F238E27FC236}">
                  <a16:creationId xmlns:a16="http://schemas.microsoft.com/office/drawing/2014/main" id="{2DD10017-1FCE-4DA5-9BBE-F1524D311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297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5" name="Oval 98">
              <a:extLst>
                <a:ext uri="{FF2B5EF4-FFF2-40B4-BE49-F238E27FC236}">
                  <a16:creationId xmlns:a16="http://schemas.microsoft.com/office/drawing/2014/main" id="{18FF2B30-C95B-4E84-B26F-ABCAAC164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6" name="Oval 99">
              <a:extLst>
                <a:ext uri="{FF2B5EF4-FFF2-40B4-BE49-F238E27FC236}">
                  <a16:creationId xmlns:a16="http://schemas.microsoft.com/office/drawing/2014/main" id="{6FD82041-970E-4A98-B700-01A76DC0E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7" name="Oval 100">
              <a:extLst>
                <a:ext uri="{FF2B5EF4-FFF2-40B4-BE49-F238E27FC236}">
                  <a16:creationId xmlns:a16="http://schemas.microsoft.com/office/drawing/2014/main" id="{4C439609-62F6-4B79-A0EC-6897BE9C0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8" name="Oval 101">
              <a:extLst>
                <a:ext uri="{FF2B5EF4-FFF2-40B4-BE49-F238E27FC236}">
                  <a16:creationId xmlns:a16="http://schemas.microsoft.com/office/drawing/2014/main" id="{D06CB673-45F7-4D96-A24F-95B082A10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9" name="Oval 102">
              <a:extLst>
                <a:ext uri="{FF2B5EF4-FFF2-40B4-BE49-F238E27FC236}">
                  <a16:creationId xmlns:a16="http://schemas.microsoft.com/office/drawing/2014/main" id="{5356BD63-287D-4918-A694-779B63FF0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0" name="Oval 103">
              <a:extLst>
                <a:ext uri="{FF2B5EF4-FFF2-40B4-BE49-F238E27FC236}">
                  <a16:creationId xmlns:a16="http://schemas.microsoft.com/office/drawing/2014/main" id="{BCBC1903-98EB-46C1-8533-669B4C62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1" name="Oval 104">
              <a:extLst>
                <a:ext uri="{FF2B5EF4-FFF2-40B4-BE49-F238E27FC236}">
                  <a16:creationId xmlns:a16="http://schemas.microsoft.com/office/drawing/2014/main" id="{E046EFD6-CF01-49F7-8976-0D5969768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2" name="Oval 105">
              <a:extLst>
                <a:ext uri="{FF2B5EF4-FFF2-40B4-BE49-F238E27FC236}">
                  <a16:creationId xmlns:a16="http://schemas.microsoft.com/office/drawing/2014/main" id="{DA400F69-2067-4E52-9822-1DA488CEC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8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3" name="Oval 106">
              <a:extLst>
                <a:ext uri="{FF2B5EF4-FFF2-40B4-BE49-F238E27FC236}">
                  <a16:creationId xmlns:a16="http://schemas.microsoft.com/office/drawing/2014/main" id="{F3D767C4-996E-4E01-B04A-47625196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9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4" name="Oval 107">
              <a:extLst>
                <a:ext uri="{FF2B5EF4-FFF2-40B4-BE49-F238E27FC236}">
                  <a16:creationId xmlns:a16="http://schemas.microsoft.com/office/drawing/2014/main" id="{AFEC95DD-74BD-4929-BED6-35A73FBEC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5" name="Oval 108">
              <a:extLst>
                <a:ext uri="{FF2B5EF4-FFF2-40B4-BE49-F238E27FC236}">
                  <a16:creationId xmlns:a16="http://schemas.microsoft.com/office/drawing/2014/main" id="{C1603C0F-DAFE-465F-AF91-C5B931529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6" name="Oval 109">
              <a:extLst>
                <a:ext uri="{FF2B5EF4-FFF2-40B4-BE49-F238E27FC236}">
                  <a16:creationId xmlns:a16="http://schemas.microsoft.com/office/drawing/2014/main" id="{D631FD07-8A18-402B-B1D1-D1622C868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7" name="Oval 110">
              <a:extLst>
                <a:ext uri="{FF2B5EF4-FFF2-40B4-BE49-F238E27FC236}">
                  <a16:creationId xmlns:a16="http://schemas.microsoft.com/office/drawing/2014/main" id="{C395A1EB-6349-4858-966D-F8DC03D3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9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8" name="Oval 111">
              <a:extLst>
                <a:ext uri="{FF2B5EF4-FFF2-40B4-BE49-F238E27FC236}">
                  <a16:creationId xmlns:a16="http://schemas.microsoft.com/office/drawing/2014/main" id="{194DA776-18C9-489E-8BB0-1ED80E53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9" name="Oval 112">
              <a:extLst>
                <a:ext uri="{FF2B5EF4-FFF2-40B4-BE49-F238E27FC236}">
                  <a16:creationId xmlns:a16="http://schemas.microsoft.com/office/drawing/2014/main" id="{F8744DD7-AFBB-467D-9CCF-866878230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0" name="Oval 113">
              <a:extLst>
                <a:ext uri="{FF2B5EF4-FFF2-40B4-BE49-F238E27FC236}">
                  <a16:creationId xmlns:a16="http://schemas.microsoft.com/office/drawing/2014/main" id="{C7E2C5C1-4DC2-493B-82F9-EDEE0228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1" name="Oval 114">
              <a:extLst>
                <a:ext uri="{FF2B5EF4-FFF2-40B4-BE49-F238E27FC236}">
                  <a16:creationId xmlns:a16="http://schemas.microsoft.com/office/drawing/2014/main" id="{3958A629-036D-4479-B7AB-63749DD3F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2" name="Oval 115">
              <a:extLst>
                <a:ext uri="{FF2B5EF4-FFF2-40B4-BE49-F238E27FC236}">
                  <a16:creationId xmlns:a16="http://schemas.microsoft.com/office/drawing/2014/main" id="{07CFFC38-1C4B-4D30-9128-C24FED0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3" name="Oval 116">
              <a:extLst>
                <a:ext uri="{FF2B5EF4-FFF2-40B4-BE49-F238E27FC236}">
                  <a16:creationId xmlns:a16="http://schemas.microsoft.com/office/drawing/2014/main" id="{25977F0B-F94F-48EF-8C4E-01FA08557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4" name="Oval 117">
              <a:extLst>
                <a:ext uri="{FF2B5EF4-FFF2-40B4-BE49-F238E27FC236}">
                  <a16:creationId xmlns:a16="http://schemas.microsoft.com/office/drawing/2014/main" id="{3EA32990-38C7-4235-B3A1-8FD0703CD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" y="3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5" name="Oval 118">
              <a:extLst>
                <a:ext uri="{FF2B5EF4-FFF2-40B4-BE49-F238E27FC236}">
                  <a16:creationId xmlns:a16="http://schemas.microsoft.com/office/drawing/2014/main" id="{0DA43171-55BC-4068-9733-74E1A1E7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6" name="Oval 119">
              <a:extLst>
                <a:ext uri="{FF2B5EF4-FFF2-40B4-BE49-F238E27FC236}">
                  <a16:creationId xmlns:a16="http://schemas.microsoft.com/office/drawing/2014/main" id="{B98039C3-1F19-466C-8C95-7AC71B97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7" name="Oval 120">
              <a:extLst>
                <a:ext uri="{FF2B5EF4-FFF2-40B4-BE49-F238E27FC236}">
                  <a16:creationId xmlns:a16="http://schemas.microsoft.com/office/drawing/2014/main" id="{39D1EEA9-C492-484B-8BB1-701882D95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8" name="Oval 121">
              <a:extLst>
                <a:ext uri="{FF2B5EF4-FFF2-40B4-BE49-F238E27FC236}">
                  <a16:creationId xmlns:a16="http://schemas.microsoft.com/office/drawing/2014/main" id="{4BBFA46F-0BD4-4178-B5F3-E3D2EBC3C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4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9" name="Oval 122">
              <a:extLst>
                <a:ext uri="{FF2B5EF4-FFF2-40B4-BE49-F238E27FC236}">
                  <a16:creationId xmlns:a16="http://schemas.microsoft.com/office/drawing/2014/main" id="{8505C893-5E93-4BD6-856E-18A40F2C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0" name="Oval 123">
              <a:extLst>
                <a:ext uri="{FF2B5EF4-FFF2-40B4-BE49-F238E27FC236}">
                  <a16:creationId xmlns:a16="http://schemas.microsoft.com/office/drawing/2014/main" id="{0476EAC1-E5BE-44CA-858C-5513F16D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1" name="Oval 124">
              <a:extLst>
                <a:ext uri="{FF2B5EF4-FFF2-40B4-BE49-F238E27FC236}">
                  <a16:creationId xmlns:a16="http://schemas.microsoft.com/office/drawing/2014/main" id="{5F173507-0961-41D0-9BB2-CFDBC929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2" name="Oval 125">
              <a:extLst>
                <a:ext uri="{FF2B5EF4-FFF2-40B4-BE49-F238E27FC236}">
                  <a16:creationId xmlns:a16="http://schemas.microsoft.com/office/drawing/2014/main" id="{AD0AF163-43C5-4330-A4A5-FFBF326CA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4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3" name="Oval 126">
              <a:extLst>
                <a:ext uri="{FF2B5EF4-FFF2-40B4-BE49-F238E27FC236}">
                  <a16:creationId xmlns:a16="http://schemas.microsoft.com/office/drawing/2014/main" id="{F75DACA7-48AC-4982-B46B-7DCA2AA0D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4" name="Oval 127">
              <a:extLst>
                <a:ext uri="{FF2B5EF4-FFF2-40B4-BE49-F238E27FC236}">
                  <a16:creationId xmlns:a16="http://schemas.microsoft.com/office/drawing/2014/main" id="{9ED4E056-BB24-41AB-AFB6-29B51DE0E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5" name="Oval 128">
              <a:extLst>
                <a:ext uri="{FF2B5EF4-FFF2-40B4-BE49-F238E27FC236}">
                  <a16:creationId xmlns:a16="http://schemas.microsoft.com/office/drawing/2014/main" id="{7F7BF754-1356-4018-8E71-49744699C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6" name="Oval 129">
              <a:extLst>
                <a:ext uri="{FF2B5EF4-FFF2-40B4-BE49-F238E27FC236}">
                  <a16:creationId xmlns:a16="http://schemas.microsoft.com/office/drawing/2014/main" id="{6AAF1B4A-B343-4C15-B324-614E1839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7" name="Oval 130">
              <a:extLst>
                <a:ext uri="{FF2B5EF4-FFF2-40B4-BE49-F238E27FC236}">
                  <a16:creationId xmlns:a16="http://schemas.microsoft.com/office/drawing/2014/main" id="{BA1B608B-3ADC-4B78-973D-18F28018F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1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8" name="Oval 131">
              <a:extLst>
                <a:ext uri="{FF2B5EF4-FFF2-40B4-BE49-F238E27FC236}">
                  <a16:creationId xmlns:a16="http://schemas.microsoft.com/office/drawing/2014/main" id="{661306D9-2FB2-446A-AC9B-259AB468C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9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9" name="Oval 132">
              <a:extLst>
                <a:ext uri="{FF2B5EF4-FFF2-40B4-BE49-F238E27FC236}">
                  <a16:creationId xmlns:a16="http://schemas.microsoft.com/office/drawing/2014/main" id="{448E0C17-062E-4789-BB04-E2BE95CF2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0" name="Oval 133">
              <a:extLst>
                <a:ext uri="{FF2B5EF4-FFF2-40B4-BE49-F238E27FC236}">
                  <a16:creationId xmlns:a16="http://schemas.microsoft.com/office/drawing/2014/main" id="{ED4EB408-CE39-43E4-83BA-AB9CA5F9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1" name="Oval 134">
              <a:extLst>
                <a:ext uri="{FF2B5EF4-FFF2-40B4-BE49-F238E27FC236}">
                  <a16:creationId xmlns:a16="http://schemas.microsoft.com/office/drawing/2014/main" id="{312631C1-AA06-44E1-B2A0-4DDC4CD94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680"/>
              <a:ext cx="288" cy="19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2" name="Oval 135">
              <a:extLst>
                <a:ext uri="{FF2B5EF4-FFF2-40B4-BE49-F238E27FC236}">
                  <a16:creationId xmlns:a16="http://schemas.microsoft.com/office/drawing/2014/main" id="{838D4D5B-E009-441D-ACEC-BB4D8B3B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7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3" name="Oval 136">
              <a:extLst>
                <a:ext uri="{FF2B5EF4-FFF2-40B4-BE49-F238E27FC236}">
                  <a16:creationId xmlns:a16="http://schemas.microsoft.com/office/drawing/2014/main" id="{49AFBB62-7E14-4DBE-BCCF-00D44F247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17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4" name="Oval 137">
              <a:extLst>
                <a:ext uri="{FF2B5EF4-FFF2-40B4-BE49-F238E27FC236}">
                  <a16:creationId xmlns:a16="http://schemas.microsoft.com/office/drawing/2014/main" id="{E63CE460-9388-47A3-9200-1E65B2A8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169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5" name="Oval 138">
              <a:extLst>
                <a:ext uri="{FF2B5EF4-FFF2-40B4-BE49-F238E27FC236}">
                  <a16:creationId xmlns:a16="http://schemas.microsoft.com/office/drawing/2014/main" id="{26C3BD02-15F1-47EA-AF5C-02D60C6B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6" y="17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6" name="Oval 139">
              <a:extLst>
                <a:ext uri="{FF2B5EF4-FFF2-40B4-BE49-F238E27FC236}">
                  <a16:creationId xmlns:a16="http://schemas.microsoft.com/office/drawing/2014/main" id="{8252FDC3-239A-47F0-970F-20CD9931B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18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7" name="Text Box 140">
              <a:extLst>
                <a:ext uri="{FF2B5EF4-FFF2-40B4-BE49-F238E27FC236}">
                  <a16:creationId xmlns:a16="http://schemas.microsoft.com/office/drawing/2014/main" id="{9F8CAC4E-DC5B-4AB1-B806-BA07FB0ED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1228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N</a:t>
              </a:r>
              <a:r>
                <a:rPr lang="en-GB" altLang="en-US" sz="1600" b="1" baseline="-25000"/>
                <a:t>1</a:t>
              </a:r>
            </a:p>
          </p:txBody>
        </p:sp>
        <p:sp>
          <p:nvSpPr>
            <p:cNvPr id="148" name="Text Box 141">
              <a:extLst>
                <a:ext uri="{FF2B5EF4-FFF2-40B4-BE49-F238E27FC236}">
                  <a16:creationId xmlns:a16="http://schemas.microsoft.com/office/drawing/2014/main" id="{F44EFB61-93B7-4837-8E02-C6FAD34F3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" y="2764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N</a:t>
              </a:r>
              <a:r>
                <a:rPr lang="en-GB" altLang="en-US" sz="1600" b="1" baseline="-25000"/>
                <a:t>2</a:t>
              </a:r>
            </a:p>
          </p:txBody>
        </p:sp>
        <p:sp>
          <p:nvSpPr>
            <p:cNvPr id="149" name="Text Box 142">
              <a:extLst>
                <a:ext uri="{FF2B5EF4-FFF2-40B4-BE49-F238E27FC236}">
                  <a16:creationId xmlns:a16="http://schemas.microsoft.com/office/drawing/2014/main" id="{E7C26376-D12B-4A14-96A8-3F6D274D3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7" y="1240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1</a:t>
              </a:r>
            </a:p>
          </p:txBody>
        </p:sp>
        <p:sp>
          <p:nvSpPr>
            <p:cNvPr id="150" name="Text Box 143">
              <a:extLst>
                <a:ext uri="{FF2B5EF4-FFF2-40B4-BE49-F238E27FC236}">
                  <a16:creationId xmlns:a16="http://schemas.microsoft.com/office/drawing/2014/main" id="{E6170E7F-8D66-44FB-AF9B-E02035CA6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" y="2448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2</a:t>
              </a:r>
            </a:p>
          </p:txBody>
        </p:sp>
        <p:sp>
          <p:nvSpPr>
            <p:cNvPr id="151" name="Text Box 144">
              <a:extLst>
                <a:ext uri="{FF2B5EF4-FFF2-40B4-BE49-F238E27FC236}">
                  <a16:creationId xmlns:a16="http://schemas.microsoft.com/office/drawing/2014/main" id="{8DB1BB81-6DF3-4E72-9609-437A8DEF3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" y="1488"/>
              <a:ext cx="25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3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294548B-AC7F-45CC-A50B-DC961DBC6D1C}"/>
              </a:ext>
            </a:extLst>
          </p:cNvPr>
          <p:cNvSpPr/>
          <p:nvPr/>
        </p:nvSpPr>
        <p:spPr>
          <a:xfrm>
            <a:off x="4435475" y="5622925"/>
            <a:ext cx="4572000" cy="1102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N</a:t>
            </a:r>
            <a:r>
              <a:rPr lang="en-GB" altLang="en-US" baseline="-25000" dirty="0">
                <a:solidFill>
                  <a:schemeClr val="tx1"/>
                </a:solidFill>
              </a:rPr>
              <a:t>1</a:t>
            </a:r>
            <a:r>
              <a:rPr lang="en-GB" altLang="en-US" dirty="0">
                <a:solidFill>
                  <a:schemeClr val="tx1"/>
                </a:solidFill>
              </a:rPr>
              <a:t> and N</a:t>
            </a:r>
            <a:r>
              <a:rPr lang="en-GB" altLang="en-US" baseline="-25000" dirty="0">
                <a:solidFill>
                  <a:schemeClr val="tx1"/>
                </a:solidFill>
              </a:rPr>
              <a:t>2</a:t>
            </a:r>
            <a:r>
              <a:rPr lang="en-GB" altLang="en-US" dirty="0">
                <a:solidFill>
                  <a:schemeClr val="tx1"/>
                </a:solidFill>
              </a:rPr>
              <a:t> are regions of normal behaviour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Points o</a:t>
            </a:r>
            <a:r>
              <a:rPr lang="en-GB" altLang="en-US" baseline="-25000" dirty="0">
                <a:solidFill>
                  <a:schemeClr val="tx1"/>
                </a:solidFill>
              </a:rPr>
              <a:t>1</a:t>
            </a:r>
            <a:r>
              <a:rPr lang="en-GB" altLang="en-US" dirty="0">
                <a:solidFill>
                  <a:schemeClr val="tx1"/>
                </a:solidFill>
              </a:rPr>
              <a:t> and o</a:t>
            </a:r>
            <a:r>
              <a:rPr lang="en-GB" altLang="en-US" baseline="-25000" dirty="0">
                <a:solidFill>
                  <a:schemeClr val="tx1"/>
                </a:solidFill>
              </a:rPr>
              <a:t>2</a:t>
            </a:r>
            <a:r>
              <a:rPr lang="en-GB" altLang="en-US" dirty="0">
                <a:solidFill>
                  <a:schemeClr val="tx1"/>
                </a:solidFill>
              </a:rPr>
              <a:t> are anomalies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Points in region O</a:t>
            </a:r>
            <a:r>
              <a:rPr lang="en-GB" altLang="en-US" baseline="-25000" dirty="0">
                <a:solidFill>
                  <a:schemeClr val="tx1"/>
                </a:solidFill>
              </a:rPr>
              <a:t>3</a:t>
            </a:r>
            <a:r>
              <a:rPr lang="en-GB" altLang="en-US" dirty="0">
                <a:solidFill>
                  <a:schemeClr val="tx1"/>
                </a:solidFill>
              </a:rPr>
              <a:t> are anomalies</a:t>
            </a:r>
          </a:p>
        </p:txBody>
      </p:sp>
    </p:spTree>
    <p:extLst>
      <p:ext uri="{BB962C8B-B14F-4D97-AF65-F5344CB8AC3E}">
        <p14:creationId xmlns:p14="http://schemas.microsoft.com/office/powerpoint/2010/main" val="71329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8A5EDA24-28E9-463E-93A1-544A7F6B13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15900"/>
            <a:ext cx="8686800" cy="763588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Key Challenges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CA46735-BD14-470C-8E9E-E190B944E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686800" cy="48768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Defining a representative normal region is challenging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The boundary between normal and outlying behaviour is often not precise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The exact notion of an outlier is different for different application domains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Availability of labelled data for training/validation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Data might contain noise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Normal behaviour keeps evolving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E52405F2-7E79-47FA-B20E-F73CCC58C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0668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Data Labels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D01E24D-EDC9-44AB-964F-A9BB603EAE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1054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Supervised Anomaly Detection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Labels available for both normal data and anomalies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Semi-supervised Anomaly Detection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Labels available only for normal data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Unsupervised Anomaly Detection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No labels assumed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Based on the assumption that anomalies are very rare compared to normal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EF5CA536-7035-426C-9092-691BF544F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686800" cy="10668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Output of Anomaly Detection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0FDE80D-880E-4E7E-A680-2D8D19B6A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46482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Label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Each test instance is given a </a:t>
            </a:r>
            <a:r>
              <a:rPr lang="en-GB" altLang="en-US" i="1"/>
              <a:t>normal</a:t>
            </a:r>
            <a:r>
              <a:rPr lang="en-GB" altLang="en-US"/>
              <a:t> or </a:t>
            </a:r>
            <a:r>
              <a:rPr lang="en-GB" altLang="en-US" i="1"/>
              <a:t>anomaly</a:t>
            </a:r>
            <a:r>
              <a:rPr lang="en-GB" altLang="en-US"/>
              <a:t> label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This is especially true of classification-based approaches</a:t>
            </a:r>
            <a:endParaRPr lang="en-GB" altLang="en-US"/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Score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Each test instance is assigned an anomaly score</a:t>
            </a:r>
          </a:p>
          <a:p>
            <a:pPr lvl="2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Allows the output to be ranked</a:t>
            </a:r>
          </a:p>
          <a:p>
            <a:pPr lvl="2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Requires an additional threshold parameter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4" y="36576"/>
            <a:ext cx="8991600" cy="6572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ct val="100000"/>
              </a:lnSpc>
            </a:pPr>
            <a:r>
              <a:rPr spc="-4" dirty="0"/>
              <a:t>Variants </a:t>
            </a:r>
            <a:r>
              <a:rPr spc="-9" dirty="0"/>
              <a:t>of </a:t>
            </a:r>
            <a:r>
              <a:rPr spc="-4" dirty="0"/>
              <a:t>anomaly </a:t>
            </a:r>
            <a:r>
              <a:rPr spc="-9" dirty="0"/>
              <a:t>detection</a:t>
            </a:r>
            <a:r>
              <a:rPr spc="49" dirty="0"/>
              <a:t> </a:t>
            </a:r>
            <a:r>
              <a:rPr spc="-9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477" y="1509657"/>
            <a:ext cx="6780118" cy="4158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66" indent="-206760">
              <a:buClr>
                <a:srgbClr val="0B7A9C"/>
              </a:buClr>
              <a:buSzPct val="75000"/>
              <a:buFont typeface="Wingdings"/>
              <a:buChar char=""/>
              <a:tabLst>
                <a:tab pos="264473" algn="l"/>
              </a:tabLst>
            </a:pPr>
            <a:r>
              <a:rPr sz="2471" spc="-9" dirty="0">
                <a:solidFill>
                  <a:schemeClr val="tx1"/>
                </a:solidFill>
                <a:latin typeface="Arial"/>
                <a:cs typeface="Arial"/>
              </a:rPr>
              <a:t>Given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a dataset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D,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find all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2471" spc="-9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points</a:t>
            </a:r>
          </a:p>
          <a:p>
            <a:pPr marL="217966" marR="183226">
              <a:lnSpc>
                <a:spcPts val="2947"/>
              </a:lnSpc>
              <a:spcBef>
                <a:spcPts val="132"/>
              </a:spcBef>
            </a:pPr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x </a:t>
            </a:r>
            <a:r>
              <a:rPr sz="2471" spc="4" dirty="0">
                <a:solidFill>
                  <a:schemeClr val="tx1"/>
                </a:solidFill>
                <a:latin typeface="Symbol"/>
                <a:cs typeface="Symbol"/>
              </a:rPr>
              <a:t></a:t>
            </a:r>
            <a:r>
              <a:rPr sz="2471" spc="4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D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with anomaly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scores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greater than some  threshold</a:t>
            </a:r>
            <a:r>
              <a:rPr sz="2471" spc="-9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t.</a:t>
            </a:r>
            <a:endParaRPr sz="2471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3618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3913" indent="-252706">
              <a:buClr>
                <a:srgbClr val="0B7A9C"/>
              </a:buClr>
              <a:buSzPct val="75000"/>
              <a:buFont typeface="Wingdings"/>
              <a:buChar char=""/>
              <a:tabLst>
                <a:tab pos="264473" algn="l"/>
              </a:tabLst>
            </a:pPr>
            <a:r>
              <a:rPr sz="2471" spc="-9" dirty="0">
                <a:solidFill>
                  <a:schemeClr val="tx1"/>
                </a:solidFill>
                <a:latin typeface="Arial"/>
                <a:cs typeface="Arial"/>
              </a:rPr>
              <a:t>Given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a dataset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D,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find all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2471" spc="-9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points</a:t>
            </a:r>
          </a:p>
          <a:p>
            <a:pPr marL="217966"/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x </a:t>
            </a:r>
            <a:r>
              <a:rPr sz="2471" spc="4" dirty="0">
                <a:solidFill>
                  <a:schemeClr val="tx1"/>
                </a:solidFill>
                <a:latin typeface="Symbol"/>
                <a:cs typeface="Symbol"/>
              </a:rPr>
              <a:t></a:t>
            </a:r>
            <a:r>
              <a:rPr sz="2471" spc="4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D </a:t>
            </a:r>
            <a:r>
              <a:rPr sz="2471" spc="-9" dirty="0">
                <a:solidFill>
                  <a:schemeClr val="tx1"/>
                </a:solidFill>
                <a:latin typeface="Arial"/>
                <a:cs typeface="Arial"/>
              </a:rPr>
              <a:t>having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top-n largest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anomaly</a:t>
            </a:r>
            <a:r>
              <a:rPr sz="2471" spc="18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scores.</a:t>
            </a:r>
            <a:endParaRPr sz="2471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3662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966" marR="347401" indent="-206760">
              <a:buClr>
                <a:srgbClr val="0B7A9C"/>
              </a:buClr>
              <a:buSzPct val="75000"/>
              <a:buFont typeface="Wingdings"/>
              <a:buChar char=""/>
              <a:tabLst>
                <a:tab pos="264473" algn="l"/>
              </a:tabLst>
            </a:pPr>
            <a:r>
              <a:rPr sz="2471" spc="-9" dirty="0">
                <a:solidFill>
                  <a:schemeClr val="tx1"/>
                </a:solidFill>
                <a:latin typeface="Arial"/>
                <a:cs typeface="Arial"/>
              </a:rPr>
              <a:t>Given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a dataset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D,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containing mostly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normal 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data points, and a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test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point </a:t>
            </a:r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, compute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 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anomaly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score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of </a:t>
            </a:r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x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with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respect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2471" spc="-106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D.</a:t>
            </a:r>
            <a:endParaRPr sz="247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879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0D30317-E7AB-4D96-9EC1-2537D15A00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12479" y="-57615"/>
            <a:ext cx="5381625" cy="83185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Types of Anomaly</a:t>
            </a:r>
          </a:p>
        </p:txBody>
      </p:sp>
      <p:grpSp>
        <p:nvGrpSpPr>
          <p:cNvPr id="24579" name="Group 16">
            <a:extLst>
              <a:ext uri="{FF2B5EF4-FFF2-40B4-BE49-F238E27FC236}">
                <a16:creationId xmlns:a16="http://schemas.microsoft.com/office/drawing/2014/main" id="{6DF7FF2F-464D-4925-9570-855A11123AEF}"/>
              </a:ext>
            </a:extLst>
          </p:cNvPr>
          <p:cNvGrpSpPr>
            <a:grpSpLocks/>
          </p:cNvGrpSpPr>
          <p:nvPr/>
        </p:nvGrpSpPr>
        <p:grpSpPr bwMode="auto">
          <a:xfrm>
            <a:off x="857631" y="1331913"/>
            <a:ext cx="7410450" cy="3679825"/>
            <a:chOff x="1033461" y="2076867"/>
            <a:chExt cx="9880434" cy="49053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629E7E-B412-4D98-B219-A9000DEE41A4}"/>
                </a:ext>
              </a:extLst>
            </p:cNvPr>
            <p:cNvSpPr txBox="1"/>
            <p:nvPr/>
          </p:nvSpPr>
          <p:spPr>
            <a:xfrm>
              <a:off x="8100893" y="2076867"/>
              <a:ext cx="2813002" cy="41900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sz="15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Collective Anomalies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17C68-2EB7-47E0-9A85-0323F7B75E4D}"/>
                </a:ext>
              </a:extLst>
            </p:cNvPr>
            <p:cNvSpPr txBox="1"/>
            <p:nvPr/>
          </p:nvSpPr>
          <p:spPr>
            <a:xfrm>
              <a:off x="4568235" y="2076867"/>
              <a:ext cx="2810886" cy="41900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sz="15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Contextual Anomalies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C75AFB-49F7-4695-96CF-9ECE05B5684F}"/>
                </a:ext>
              </a:extLst>
            </p:cNvPr>
            <p:cNvSpPr txBox="1"/>
            <p:nvPr/>
          </p:nvSpPr>
          <p:spPr>
            <a:xfrm>
              <a:off x="1033461" y="2076867"/>
              <a:ext cx="2813003" cy="41900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sz="15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Point Anomalies</a:t>
              </a:r>
            </a:p>
          </p:txBody>
        </p:sp>
        <p:sp>
          <p:nvSpPr>
            <p:cNvPr id="24592" name="Rectangle 8">
              <a:extLst>
                <a:ext uri="{FF2B5EF4-FFF2-40B4-BE49-F238E27FC236}">
                  <a16:creationId xmlns:a16="http://schemas.microsoft.com/office/drawing/2014/main" id="{CB0C4D65-E8AC-4B1A-B463-CAE1950A3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461" y="4188277"/>
              <a:ext cx="2812882" cy="131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14313" indent="-214313"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Simplest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Can occur in any data set</a:t>
              </a:r>
            </a:p>
          </p:txBody>
        </p:sp>
        <p:sp>
          <p:nvSpPr>
            <p:cNvPr id="24593" name="Rectangle 9">
              <a:extLst>
                <a:ext uri="{FF2B5EF4-FFF2-40B4-BE49-F238E27FC236}">
                  <a16:creationId xmlns:a16="http://schemas.microsoft.com/office/drawing/2014/main" id="{0CBDE5A6-40F4-4F4D-91BE-17C20CEFB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7" y="4188277"/>
              <a:ext cx="2812882" cy="1685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14313" indent="-214313"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Individual instance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Anomalous in a specific context</a:t>
              </a:r>
            </a:p>
          </p:txBody>
        </p:sp>
        <p:sp>
          <p:nvSpPr>
            <p:cNvPr id="24594" name="Rectangle 10">
              <a:extLst>
                <a:ext uri="{FF2B5EF4-FFF2-40B4-BE49-F238E27FC236}">
                  <a16:creationId xmlns:a16="http://schemas.microsoft.com/office/drawing/2014/main" id="{3ADA54B7-F5B5-4D2E-AEBF-D392A9E9C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4188277"/>
              <a:ext cx="2812882" cy="2793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14313" indent="-214313"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A collection of data instances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Their occurrence together as a collection is anomalous</a:t>
              </a:r>
            </a:p>
          </p:txBody>
        </p:sp>
        <p:pic>
          <p:nvPicPr>
            <p:cNvPr id="24595" name="Picture 11">
              <a:extLst>
                <a:ext uri="{FF2B5EF4-FFF2-40B4-BE49-F238E27FC236}">
                  <a16:creationId xmlns:a16="http://schemas.microsoft.com/office/drawing/2014/main" id="{02EC7BD4-5FC4-406A-B0DF-8E970C54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37" y="2682891"/>
              <a:ext cx="2812884" cy="1400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6" name="Picture 12">
              <a:extLst>
                <a:ext uri="{FF2B5EF4-FFF2-40B4-BE49-F238E27FC236}">
                  <a16:creationId xmlns:a16="http://schemas.microsoft.com/office/drawing/2014/main" id="{68110A9F-1C32-4642-928F-DB553533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012" y="2682891"/>
              <a:ext cx="2812883" cy="1400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7" name="Picture 13">
              <a:extLst>
                <a:ext uri="{FF2B5EF4-FFF2-40B4-BE49-F238E27FC236}">
                  <a16:creationId xmlns:a16="http://schemas.microsoft.com/office/drawing/2014/main" id="{7E4F6901-ACC1-4F6E-8142-6661D75E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461" y="2682891"/>
              <a:ext cx="2815403" cy="1400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96112E-ED91-42A5-81BF-DF57F4927174}"/>
              </a:ext>
            </a:extLst>
          </p:cNvPr>
          <p:cNvCxnSpPr>
            <a:stCxn id="24578" idx="2"/>
            <a:endCxn id="7" idx="0"/>
          </p:cNvCxnSpPr>
          <p:nvPr/>
        </p:nvCxnSpPr>
        <p:spPr>
          <a:xfrm flipH="1">
            <a:off x="4562856" y="774235"/>
            <a:ext cx="40436" cy="55767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F91BB6F-7D64-4D7A-885D-EC9C4F9BFFCB}"/>
              </a:ext>
            </a:extLst>
          </p:cNvPr>
          <p:cNvCxnSpPr>
            <a:stCxn id="24578" idx="2"/>
            <a:endCxn id="8" idx="0"/>
          </p:cNvCxnSpPr>
          <p:nvPr/>
        </p:nvCxnSpPr>
        <p:spPr>
          <a:xfrm rot="5400000">
            <a:off x="2979070" y="-292309"/>
            <a:ext cx="557678" cy="2690767"/>
          </a:xfrm>
          <a:prstGeom prst="bentConnector3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9A46F16-68F1-4AA4-8EE4-537EAD1B77F4}"/>
              </a:ext>
            </a:extLst>
          </p:cNvPr>
          <p:cNvCxnSpPr>
            <a:stCxn id="24578" idx="2"/>
            <a:endCxn id="6" idx="0"/>
          </p:cNvCxnSpPr>
          <p:nvPr/>
        </p:nvCxnSpPr>
        <p:spPr>
          <a:xfrm rot="16200000" flipH="1">
            <a:off x="5629401" y="-251874"/>
            <a:ext cx="557678" cy="260989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052A9-E14E-458F-8DA5-AB683652CED3}"/>
              </a:ext>
            </a:extLst>
          </p:cNvPr>
          <p:cNvCxnSpPr/>
          <p:nvPr/>
        </p:nvCxnSpPr>
        <p:spPr>
          <a:xfrm>
            <a:off x="4845431" y="2035175"/>
            <a:ext cx="257175" cy="461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ECCA43-B0F7-4594-B4E7-E88E07127B2E}"/>
              </a:ext>
            </a:extLst>
          </p:cNvPr>
          <p:cNvCxnSpPr/>
          <p:nvPr/>
        </p:nvCxnSpPr>
        <p:spPr>
          <a:xfrm>
            <a:off x="6955219" y="1893888"/>
            <a:ext cx="128587" cy="3111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2EC924-5DFF-4E18-9F49-D1BED86C0A5D}"/>
              </a:ext>
            </a:extLst>
          </p:cNvPr>
          <p:cNvCxnSpPr/>
          <p:nvPr/>
        </p:nvCxnSpPr>
        <p:spPr>
          <a:xfrm flipH="1">
            <a:off x="1416431" y="2205038"/>
            <a:ext cx="34925" cy="2921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3C15C7-FE5F-46C9-A14B-1DAF5CE2BEE9}"/>
              </a:ext>
            </a:extLst>
          </p:cNvPr>
          <p:cNvCxnSpPr/>
          <p:nvPr/>
        </p:nvCxnSpPr>
        <p:spPr>
          <a:xfrm flipH="1" flipV="1">
            <a:off x="2102231" y="1974850"/>
            <a:ext cx="342900" cy="6032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E563DD-16E5-4827-8887-F5A60D3176E2}"/>
              </a:ext>
            </a:extLst>
          </p:cNvPr>
          <p:cNvCxnSpPr/>
          <p:nvPr/>
        </p:nvCxnSpPr>
        <p:spPr>
          <a:xfrm flipH="1">
            <a:off x="2445131" y="2205038"/>
            <a:ext cx="257175" cy="8731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76E01A1-AAA4-4DAE-86FF-15051611C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Point Anomalies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D126FE7-60E6-4265-B292-CA9A7F68F0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An individual data instance is anomalous w.r.t. the data</a:t>
            </a:r>
            <a:endParaRPr lang="en-US" altLang="en-US"/>
          </a:p>
        </p:txBody>
      </p:sp>
      <p:grpSp>
        <p:nvGrpSpPr>
          <p:cNvPr id="26628" name="Group 4">
            <a:extLst>
              <a:ext uri="{FF2B5EF4-FFF2-40B4-BE49-F238E27FC236}">
                <a16:creationId xmlns:a16="http://schemas.microsoft.com/office/drawing/2014/main" id="{31593DA3-6B85-4531-BC07-FC48DDD5FFA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133600"/>
            <a:ext cx="4179888" cy="3902075"/>
            <a:chOff x="2584" y="844"/>
            <a:chExt cx="3166" cy="2890"/>
          </a:xfrm>
        </p:grpSpPr>
        <p:sp>
          <p:nvSpPr>
            <p:cNvPr id="26629" name="Line 5">
              <a:extLst>
                <a:ext uri="{FF2B5EF4-FFF2-40B4-BE49-F238E27FC236}">
                  <a16:creationId xmlns:a16="http://schemas.microsoft.com/office/drawing/2014/main" id="{8AA1B729-204F-49B6-9800-C51C651BAD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863"/>
              <a:ext cx="1" cy="259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0" name="Line 6">
              <a:extLst>
                <a:ext uri="{FF2B5EF4-FFF2-40B4-BE49-F238E27FC236}">
                  <a16:creationId xmlns:a16="http://schemas.microsoft.com/office/drawing/2014/main" id="{CEB29643-4EB2-48BF-A5BD-8577CA28D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456"/>
              <a:ext cx="283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1" name="Text Box 7">
              <a:extLst>
                <a:ext uri="{FF2B5EF4-FFF2-40B4-BE49-F238E27FC236}">
                  <a16:creationId xmlns:a16="http://schemas.microsoft.com/office/drawing/2014/main" id="{A500AFC4-3621-4113-AED5-E97468B1F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1" y="3485"/>
              <a:ext cx="23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 i="1"/>
                <a:t>X</a:t>
              </a:r>
            </a:p>
          </p:txBody>
        </p:sp>
        <p:sp>
          <p:nvSpPr>
            <p:cNvPr id="26632" name="Text Box 8">
              <a:extLst>
                <a:ext uri="{FF2B5EF4-FFF2-40B4-BE49-F238E27FC236}">
                  <a16:creationId xmlns:a16="http://schemas.microsoft.com/office/drawing/2014/main" id="{4FE0E77A-0FDD-45A7-9348-BF7261B38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844"/>
              <a:ext cx="239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 i="1"/>
                <a:t>Y</a:t>
              </a:r>
            </a:p>
          </p:txBody>
        </p:sp>
        <p:sp>
          <p:nvSpPr>
            <p:cNvPr id="26633" name="Freeform 9">
              <a:extLst>
                <a:ext uri="{FF2B5EF4-FFF2-40B4-BE49-F238E27FC236}">
                  <a16:creationId xmlns:a16="http://schemas.microsoft.com/office/drawing/2014/main" id="{171AE597-FC9D-4336-9AA1-634EC590E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92"/>
              <a:ext cx="784" cy="1289"/>
            </a:xfrm>
            <a:custGeom>
              <a:avLst/>
              <a:gdLst>
                <a:gd name="T0" fmla="*/ 229 w 880"/>
                <a:gd name="T1" fmla="*/ 40 h 1577"/>
                <a:gd name="T2" fmla="*/ 171 w 880"/>
                <a:gd name="T3" fmla="*/ 115 h 1577"/>
                <a:gd name="T4" fmla="*/ 134 w 880"/>
                <a:gd name="T5" fmla="*/ 172 h 1577"/>
                <a:gd name="T6" fmla="*/ 119 w 880"/>
                <a:gd name="T7" fmla="*/ 196 h 1577"/>
                <a:gd name="T8" fmla="*/ 101 w 880"/>
                <a:gd name="T9" fmla="*/ 233 h 1577"/>
                <a:gd name="T10" fmla="*/ 67 w 880"/>
                <a:gd name="T11" fmla="*/ 291 h 1577"/>
                <a:gd name="T12" fmla="*/ 61 w 880"/>
                <a:gd name="T13" fmla="*/ 304 h 1577"/>
                <a:gd name="T14" fmla="*/ 43 w 880"/>
                <a:gd name="T15" fmla="*/ 324 h 1577"/>
                <a:gd name="T16" fmla="*/ 14 w 880"/>
                <a:gd name="T17" fmla="*/ 419 h 1577"/>
                <a:gd name="T18" fmla="*/ 0 w 880"/>
                <a:gd name="T19" fmla="*/ 548 h 1577"/>
                <a:gd name="T20" fmla="*/ 33 w 880"/>
                <a:gd name="T21" fmla="*/ 656 h 1577"/>
                <a:gd name="T22" fmla="*/ 53 w 880"/>
                <a:gd name="T23" fmla="*/ 674 h 1577"/>
                <a:gd name="T24" fmla="*/ 56 w 880"/>
                <a:gd name="T25" fmla="*/ 683 h 1577"/>
                <a:gd name="T26" fmla="*/ 143 w 880"/>
                <a:gd name="T27" fmla="*/ 705 h 1577"/>
                <a:gd name="T28" fmla="*/ 200 w 880"/>
                <a:gd name="T29" fmla="*/ 700 h 1577"/>
                <a:gd name="T30" fmla="*/ 229 w 880"/>
                <a:gd name="T31" fmla="*/ 687 h 1577"/>
                <a:gd name="T32" fmla="*/ 263 w 880"/>
                <a:gd name="T33" fmla="*/ 666 h 1577"/>
                <a:gd name="T34" fmla="*/ 286 w 880"/>
                <a:gd name="T35" fmla="*/ 653 h 1577"/>
                <a:gd name="T36" fmla="*/ 320 w 880"/>
                <a:gd name="T37" fmla="*/ 629 h 1577"/>
                <a:gd name="T38" fmla="*/ 363 w 880"/>
                <a:gd name="T39" fmla="*/ 582 h 1577"/>
                <a:gd name="T40" fmla="*/ 401 w 880"/>
                <a:gd name="T41" fmla="*/ 521 h 1577"/>
                <a:gd name="T42" fmla="*/ 444 w 880"/>
                <a:gd name="T43" fmla="*/ 423 h 1577"/>
                <a:gd name="T44" fmla="*/ 477 w 880"/>
                <a:gd name="T45" fmla="*/ 346 h 1577"/>
                <a:gd name="T46" fmla="*/ 510 w 880"/>
                <a:gd name="T47" fmla="*/ 277 h 1577"/>
                <a:gd name="T48" fmla="*/ 472 w 880"/>
                <a:gd name="T49" fmla="*/ 54 h 1577"/>
                <a:gd name="T50" fmla="*/ 434 w 880"/>
                <a:gd name="T51" fmla="*/ 28 h 1577"/>
                <a:gd name="T52" fmla="*/ 382 w 880"/>
                <a:gd name="T53" fmla="*/ 0 h 1577"/>
                <a:gd name="T54" fmla="*/ 249 w 880"/>
                <a:gd name="T55" fmla="*/ 11 h 1577"/>
                <a:gd name="T56" fmla="*/ 229 w 880"/>
                <a:gd name="T57" fmla="*/ 40 h 157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4" name="Freeform 10">
              <a:extLst>
                <a:ext uri="{FF2B5EF4-FFF2-40B4-BE49-F238E27FC236}">
                  <a16:creationId xmlns:a16="http://schemas.microsoft.com/office/drawing/2014/main" id="{F613E2B1-7963-48B0-91F1-1E64FEF5F6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620000">
              <a:off x="4383" y="2291"/>
              <a:ext cx="611" cy="1597"/>
            </a:xfrm>
            <a:custGeom>
              <a:avLst/>
              <a:gdLst>
                <a:gd name="T0" fmla="*/ 85 w 880"/>
                <a:gd name="T1" fmla="*/ 95 h 1577"/>
                <a:gd name="T2" fmla="*/ 63 w 880"/>
                <a:gd name="T3" fmla="*/ 270 h 1577"/>
                <a:gd name="T4" fmla="*/ 49 w 880"/>
                <a:gd name="T5" fmla="*/ 407 h 1577"/>
                <a:gd name="T6" fmla="*/ 44 w 880"/>
                <a:gd name="T7" fmla="*/ 464 h 1577"/>
                <a:gd name="T8" fmla="*/ 37 w 880"/>
                <a:gd name="T9" fmla="*/ 551 h 1577"/>
                <a:gd name="T10" fmla="*/ 24 w 880"/>
                <a:gd name="T11" fmla="*/ 685 h 1577"/>
                <a:gd name="T12" fmla="*/ 23 w 880"/>
                <a:gd name="T13" fmla="*/ 718 h 1577"/>
                <a:gd name="T14" fmla="*/ 16 w 880"/>
                <a:gd name="T15" fmla="*/ 765 h 1577"/>
                <a:gd name="T16" fmla="*/ 5 w 880"/>
                <a:gd name="T17" fmla="*/ 988 h 1577"/>
                <a:gd name="T18" fmla="*/ 0 w 880"/>
                <a:gd name="T19" fmla="*/ 1292 h 1577"/>
                <a:gd name="T20" fmla="*/ 12 w 880"/>
                <a:gd name="T21" fmla="*/ 1547 h 1577"/>
                <a:gd name="T22" fmla="*/ 19 w 880"/>
                <a:gd name="T23" fmla="*/ 1586 h 1577"/>
                <a:gd name="T24" fmla="*/ 21 w 880"/>
                <a:gd name="T25" fmla="*/ 1610 h 1577"/>
                <a:gd name="T26" fmla="*/ 53 w 880"/>
                <a:gd name="T27" fmla="*/ 1659 h 1577"/>
                <a:gd name="T28" fmla="*/ 74 w 880"/>
                <a:gd name="T29" fmla="*/ 1650 h 1577"/>
                <a:gd name="T30" fmla="*/ 85 w 880"/>
                <a:gd name="T31" fmla="*/ 1619 h 1577"/>
                <a:gd name="T32" fmla="*/ 97 w 880"/>
                <a:gd name="T33" fmla="*/ 1570 h 1577"/>
                <a:gd name="T34" fmla="*/ 106 w 880"/>
                <a:gd name="T35" fmla="*/ 1539 h 1577"/>
                <a:gd name="T36" fmla="*/ 117 w 880"/>
                <a:gd name="T37" fmla="*/ 1483 h 1577"/>
                <a:gd name="T38" fmla="*/ 134 w 880"/>
                <a:gd name="T39" fmla="*/ 1372 h 1577"/>
                <a:gd name="T40" fmla="*/ 148 w 880"/>
                <a:gd name="T41" fmla="*/ 1227 h 1577"/>
                <a:gd name="T42" fmla="*/ 164 w 880"/>
                <a:gd name="T43" fmla="*/ 996 h 1577"/>
                <a:gd name="T44" fmla="*/ 176 w 880"/>
                <a:gd name="T45" fmla="*/ 813 h 1577"/>
                <a:gd name="T46" fmla="*/ 188 w 880"/>
                <a:gd name="T47" fmla="*/ 654 h 1577"/>
                <a:gd name="T48" fmla="*/ 174 w 880"/>
                <a:gd name="T49" fmla="*/ 129 h 1577"/>
                <a:gd name="T50" fmla="*/ 160 w 880"/>
                <a:gd name="T51" fmla="*/ 65 h 1577"/>
                <a:gd name="T52" fmla="*/ 141 w 880"/>
                <a:gd name="T53" fmla="*/ 0 h 1577"/>
                <a:gd name="T54" fmla="*/ 92 w 880"/>
                <a:gd name="T55" fmla="*/ 23 h 1577"/>
                <a:gd name="T56" fmla="*/ 85 w 880"/>
                <a:gd name="T57" fmla="*/ 95 h 157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Oval 11">
              <a:extLst>
                <a:ext uri="{FF2B5EF4-FFF2-40B4-BE49-F238E27FC236}">
                  <a16:creationId xmlns:a16="http://schemas.microsoft.com/office/drawing/2014/main" id="{80BC79F5-1087-4F59-BDB0-10C06A02A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36" name="Oval 12">
              <a:extLst>
                <a:ext uri="{FF2B5EF4-FFF2-40B4-BE49-F238E27FC236}">
                  <a16:creationId xmlns:a16="http://schemas.microsoft.com/office/drawing/2014/main" id="{640EA82B-CE28-4857-BD90-0A7F341F8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37" name="Oval 13">
              <a:extLst>
                <a:ext uri="{FF2B5EF4-FFF2-40B4-BE49-F238E27FC236}">
                  <a16:creationId xmlns:a16="http://schemas.microsoft.com/office/drawing/2014/main" id="{0BF18F97-1A3F-4C22-8FA8-3078D3284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38" name="Oval 14">
              <a:extLst>
                <a:ext uri="{FF2B5EF4-FFF2-40B4-BE49-F238E27FC236}">
                  <a16:creationId xmlns:a16="http://schemas.microsoft.com/office/drawing/2014/main" id="{85CCFCFC-A5F0-4255-9DB2-E0D45B5C1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39" name="Oval 15">
              <a:extLst>
                <a:ext uri="{FF2B5EF4-FFF2-40B4-BE49-F238E27FC236}">
                  <a16:creationId xmlns:a16="http://schemas.microsoft.com/office/drawing/2014/main" id="{327BCDFF-570E-467C-8C65-A1A63CF85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0" name="Oval 16">
              <a:extLst>
                <a:ext uri="{FF2B5EF4-FFF2-40B4-BE49-F238E27FC236}">
                  <a16:creationId xmlns:a16="http://schemas.microsoft.com/office/drawing/2014/main" id="{73A4E5EA-6A2E-402A-9556-09A1914A3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1" name="Oval 17">
              <a:extLst>
                <a:ext uri="{FF2B5EF4-FFF2-40B4-BE49-F238E27FC236}">
                  <a16:creationId xmlns:a16="http://schemas.microsoft.com/office/drawing/2014/main" id="{DA71A7BF-43E2-4646-B96E-3F23B33D4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2" name="Oval 18">
              <a:extLst>
                <a:ext uri="{FF2B5EF4-FFF2-40B4-BE49-F238E27FC236}">
                  <a16:creationId xmlns:a16="http://schemas.microsoft.com/office/drawing/2014/main" id="{34C37836-D411-4F40-9983-146FF99DC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3" name="Oval 19">
              <a:extLst>
                <a:ext uri="{FF2B5EF4-FFF2-40B4-BE49-F238E27FC236}">
                  <a16:creationId xmlns:a16="http://schemas.microsoft.com/office/drawing/2014/main" id="{B89EBCDE-505B-47F8-9515-4624514CA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8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4" name="Oval 20">
              <a:extLst>
                <a:ext uri="{FF2B5EF4-FFF2-40B4-BE49-F238E27FC236}">
                  <a16:creationId xmlns:a16="http://schemas.microsoft.com/office/drawing/2014/main" id="{2F9F5DA0-7BC5-4ABD-9BDB-AFE3D2FC6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5" name="Oval 21">
              <a:extLst>
                <a:ext uri="{FF2B5EF4-FFF2-40B4-BE49-F238E27FC236}">
                  <a16:creationId xmlns:a16="http://schemas.microsoft.com/office/drawing/2014/main" id="{A7231CF9-4058-4D58-A2B9-89D611550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6" name="Oval 22">
              <a:extLst>
                <a:ext uri="{FF2B5EF4-FFF2-40B4-BE49-F238E27FC236}">
                  <a16:creationId xmlns:a16="http://schemas.microsoft.com/office/drawing/2014/main" id="{EC3D9593-97EB-4E37-9EF0-497ECD4F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7" name="Oval 23">
              <a:extLst>
                <a:ext uri="{FF2B5EF4-FFF2-40B4-BE49-F238E27FC236}">
                  <a16:creationId xmlns:a16="http://schemas.microsoft.com/office/drawing/2014/main" id="{BF68AA94-818F-4594-9F5A-3CEDAFCF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8" name="Oval 24">
              <a:extLst>
                <a:ext uri="{FF2B5EF4-FFF2-40B4-BE49-F238E27FC236}">
                  <a16:creationId xmlns:a16="http://schemas.microsoft.com/office/drawing/2014/main" id="{B181D0F0-5F58-402E-B75B-FD681D895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49" name="Oval 25">
              <a:extLst>
                <a:ext uri="{FF2B5EF4-FFF2-40B4-BE49-F238E27FC236}">
                  <a16:creationId xmlns:a16="http://schemas.microsoft.com/office/drawing/2014/main" id="{FCD21747-A654-47CD-A04C-5E15593EE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0" name="Oval 26">
              <a:extLst>
                <a:ext uri="{FF2B5EF4-FFF2-40B4-BE49-F238E27FC236}">
                  <a16:creationId xmlns:a16="http://schemas.microsoft.com/office/drawing/2014/main" id="{7B07C701-EECD-4093-AFBA-19365F819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1" name="Oval 27">
              <a:extLst>
                <a:ext uri="{FF2B5EF4-FFF2-40B4-BE49-F238E27FC236}">
                  <a16:creationId xmlns:a16="http://schemas.microsoft.com/office/drawing/2014/main" id="{CBDD7810-CFE6-429A-AEC4-A8E26EFC9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2" name="Oval 28">
              <a:extLst>
                <a:ext uri="{FF2B5EF4-FFF2-40B4-BE49-F238E27FC236}">
                  <a16:creationId xmlns:a16="http://schemas.microsoft.com/office/drawing/2014/main" id="{828D1717-C8AD-4989-862E-7CC517AD9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3" name="Oval 29">
              <a:extLst>
                <a:ext uri="{FF2B5EF4-FFF2-40B4-BE49-F238E27FC236}">
                  <a16:creationId xmlns:a16="http://schemas.microsoft.com/office/drawing/2014/main" id="{5F9D25FB-66BF-4E9F-BF83-7167533DA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4" name="Oval 30">
              <a:extLst>
                <a:ext uri="{FF2B5EF4-FFF2-40B4-BE49-F238E27FC236}">
                  <a16:creationId xmlns:a16="http://schemas.microsoft.com/office/drawing/2014/main" id="{A0F15935-1C13-43D0-A53C-DC37B2F7F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5" name="Oval 31">
              <a:extLst>
                <a:ext uri="{FF2B5EF4-FFF2-40B4-BE49-F238E27FC236}">
                  <a16:creationId xmlns:a16="http://schemas.microsoft.com/office/drawing/2014/main" id="{C7AA5B10-83E0-4B1B-AFE8-E468AF199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17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6" name="Oval 32">
              <a:extLst>
                <a:ext uri="{FF2B5EF4-FFF2-40B4-BE49-F238E27FC236}">
                  <a16:creationId xmlns:a16="http://schemas.microsoft.com/office/drawing/2014/main" id="{C9456EEB-B044-4132-BAF9-44F9722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7" name="Oval 33">
              <a:extLst>
                <a:ext uri="{FF2B5EF4-FFF2-40B4-BE49-F238E27FC236}">
                  <a16:creationId xmlns:a16="http://schemas.microsoft.com/office/drawing/2014/main" id="{DFB2DDA8-509E-4E9F-B6BA-064D0579D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8" name="Oval 34">
              <a:extLst>
                <a:ext uri="{FF2B5EF4-FFF2-40B4-BE49-F238E27FC236}">
                  <a16:creationId xmlns:a16="http://schemas.microsoft.com/office/drawing/2014/main" id="{74012CCD-BFA4-429B-8CF7-697A3720B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59" name="Oval 35">
              <a:extLst>
                <a:ext uri="{FF2B5EF4-FFF2-40B4-BE49-F238E27FC236}">
                  <a16:creationId xmlns:a16="http://schemas.microsoft.com/office/drawing/2014/main" id="{9B51C0B6-E97C-4091-BBB3-C51AA5419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0" name="Oval 36">
              <a:extLst>
                <a:ext uri="{FF2B5EF4-FFF2-40B4-BE49-F238E27FC236}">
                  <a16:creationId xmlns:a16="http://schemas.microsoft.com/office/drawing/2014/main" id="{A6EEA619-81E3-4530-BA48-D1391695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1" name="Oval 37">
              <a:extLst>
                <a:ext uri="{FF2B5EF4-FFF2-40B4-BE49-F238E27FC236}">
                  <a16:creationId xmlns:a16="http://schemas.microsoft.com/office/drawing/2014/main" id="{F3533E31-100D-43D7-AE7E-B20EE4F3C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19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2" name="Oval 38">
              <a:extLst>
                <a:ext uri="{FF2B5EF4-FFF2-40B4-BE49-F238E27FC236}">
                  <a16:creationId xmlns:a16="http://schemas.microsoft.com/office/drawing/2014/main" id="{2800ED47-2B20-481E-B32C-B8D18D765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3" name="Oval 39">
              <a:extLst>
                <a:ext uri="{FF2B5EF4-FFF2-40B4-BE49-F238E27FC236}">
                  <a16:creationId xmlns:a16="http://schemas.microsoft.com/office/drawing/2014/main" id="{5CF2A6C9-651C-4A48-B361-D241BCD50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4" name="Oval 40">
              <a:extLst>
                <a:ext uri="{FF2B5EF4-FFF2-40B4-BE49-F238E27FC236}">
                  <a16:creationId xmlns:a16="http://schemas.microsoft.com/office/drawing/2014/main" id="{8DAFB53E-9C3C-4DC9-892D-DCBAC9A18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5" name="Oval 41">
              <a:extLst>
                <a:ext uri="{FF2B5EF4-FFF2-40B4-BE49-F238E27FC236}">
                  <a16:creationId xmlns:a16="http://schemas.microsoft.com/office/drawing/2014/main" id="{0FC65CCA-5E8B-402A-B0A5-1683AAF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39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6" name="Oval 42">
              <a:extLst>
                <a:ext uri="{FF2B5EF4-FFF2-40B4-BE49-F238E27FC236}">
                  <a16:creationId xmlns:a16="http://schemas.microsoft.com/office/drawing/2014/main" id="{53E6EB8A-FE1E-4EE5-BAF6-3D6826393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7" name="Oval 43">
              <a:extLst>
                <a:ext uri="{FF2B5EF4-FFF2-40B4-BE49-F238E27FC236}">
                  <a16:creationId xmlns:a16="http://schemas.microsoft.com/office/drawing/2014/main" id="{0A987925-6F35-420C-9DCB-4B35780EC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8" name="Oval 44">
              <a:extLst>
                <a:ext uri="{FF2B5EF4-FFF2-40B4-BE49-F238E27FC236}">
                  <a16:creationId xmlns:a16="http://schemas.microsoft.com/office/drawing/2014/main" id="{4B310BD6-3935-41F3-A1F4-408C3E64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294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69" name="Oval 45">
              <a:extLst>
                <a:ext uri="{FF2B5EF4-FFF2-40B4-BE49-F238E27FC236}">
                  <a16:creationId xmlns:a16="http://schemas.microsoft.com/office/drawing/2014/main" id="{D8D5B730-DDA6-4F0E-AB01-B37F6EFB8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84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0" name="Oval 46">
              <a:extLst>
                <a:ext uri="{FF2B5EF4-FFF2-40B4-BE49-F238E27FC236}">
                  <a16:creationId xmlns:a16="http://schemas.microsoft.com/office/drawing/2014/main" id="{C395DA52-226B-483E-8B1B-7A1DBE865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1" name="Oval 47">
              <a:extLst>
                <a:ext uri="{FF2B5EF4-FFF2-40B4-BE49-F238E27FC236}">
                  <a16:creationId xmlns:a16="http://schemas.microsoft.com/office/drawing/2014/main" id="{009B742F-02BD-43AC-9AF5-FE3294AF0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2" name="Oval 48">
              <a:extLst>
                <a:ext uri="{FF2B5EF4-FFF2-40B4-BE49-F238E27FC236}">
                  <a16:creationId xmlns:a16="http://schemas.microsoft.com/office/drawing/2014/main" id="{370FEF16-3EAD-40C8-BF4C-FD99F0963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3" name="Oval 49">
              <a:extLst>
                <a:ext uri="{FF2B5EF4-FFF2-40B4-BE49-F238E27FC236}">
                  <a16:creationId xmlns:a16="http://schemas.microsoft.com/office/drawing/2014/main" id="{C42C2758-14BE-494E-BE09-F5D4FD4A6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4" name="Oval 50">
              <a:extLst>
                <a:ext uri="{FF2B5EF4-FFF2-40B4-BE49-F238E27FC236}">
                  <a16:creationId xmlns:a16="http://schemas.microsoft.com/office/drawing/2014/main" id="{B43AFB3D-B0E1-4F6B-A408-0925AA282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5" name="Oval 51">
              <a:extLst>
                <a:ext uri="{FF2B5EF4-FFF2-40B4-BE49-F238E27FC236}">
                  <a16:creationId xmlns:a16="http://schemas.microsoft.com/office/drawing/2014/main" id="{570AE1ED-1641-4BFB-8D01-987212CEB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6" name="Oval 52">
              <a:extLst>
                <a:ext uri="{FF2B5EF4-FFF2-40B4-BE49-F238E27FC236}">
                  <a16:creationId xmlns:a16="http://schemas.microsoft.com/office/drawing/2014/main" id="{4CB9F97D-6E2A-4370-9945-0B3C71272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23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7" name="Oval 53">
              <a:extLst>
                <a:ext uri="{FF2B5EF4-FFF2-40B4-BE49-F238E27FC236}">
                  <a16:creationId xmlns:a16="http://schemas.microsoft.com/office/drawing/2014/main" id="{79AC4814-5EB3-4DFB-879B-BC6A0853A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8" name="Oval 54">
              <a:extLst>
                <a:ext uri="{FF2B5EF4-FFF2-40B4-BE49-F238E27FC236}">
                  <a16:creationId xmlns:a16="http://schemas.microsoft.com/office/drawing/2014/main" id="{C273AE2C-AC54-4B2E-BC32-402F4B1BE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79" name="Oval 55">
              <a:extLst>
                <a:ext uri="{FF2B5EF4-FFF2-40B4-BE49-F238E27FC236}">
                  <a16:creationId xmlns:a16="http://schemas.microsoft.com/office/drawing/2014/main" id="{81D8C664-0C9B-4DF0-8CF1-EBF9F7C1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0" name="Oval 56">
              <a:extLst>
                <a:ext uri="{FF2B5EF4-FFF2-40B4-BE49-F238E27FC236}">
                  <a16:creationId xmlns:a16="http://schemas.microsoft.com/office/drawing/2014/main" id="{C5D85759-DC39-4328-B5FA-33A0A8376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158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1" name="Oval 57">
              <a:extLst>
                <a:ext uri="{FF2B5EF4-FFF2-40B4-BE49-F238E27FC236}">
                  <a16:creationId xmlns:a16="http://schemas.microsoft.com/office/drawing/2014/main" id="{0642FFA8-725C-4944-8EA1-204EB6055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15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2" name="Oval 58">
              <a:extLst>
                <a:ext uri="{FF2B5EF4-FFF2-40B4-BE49-F238E27FC236}">
                  <a16:creationId xmlns:a16="http://schemas.microsoft.com/office/drawing/2014/main" id="{8D06CD51-605C-495E-B293-14FE34A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3" name="Oval 59">
              <a:extLst>
                <a:ext uri="{FF2B5EF4-FFF2-40B4-BE49-F238E27FC236}">
                  <a16:creationId xmlns:a16="http://schemas.microsoft.com/office/drawing/2014/main" id="{2FD9E4B9-F731-4979-8DCF-D4A9036D7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4" name="Oval 60">
              <a:extLst>
                <a:ext uri="{FF2B5EF4-FFF2-40B4-BE49-F238E27FC236}">
                  <a16:creationId xmlns:a16="http://schemas.microsoft.com/office/drawing/2014/main" id="{8A6B0379-1DAC-414A-BEB4-625C16BE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5" name="Oval 61">
              <a:extLst>
                <a:ext uri="{FF2B5EF4-FFF2-40B4-BE49-F238E27FC236}">
                  <a16:creationId xmlns:a16="http://schemas.microsoft.com/office/drawing/2014/main" id="{B0BC9FF6-4D6F-4165-86C3-197F88E3F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2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6" name="Oval 62">
              <a:extLst>
                <a:ext uri="{FF2B5EF4-FFF2-40B4-BE49-F238E27FC236}">
                  <a16:creationId xmlns:a16="http://schemas.microsoft.com/office/drawing/2014/main" id="{28DBC15D-3DAB-48BA-9B55-D5B19CD58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7" name="Oval 63">
              <a:extLst>
                <a:ext uri="{FF2B5EF4-FFF2-40B4-BE49-F238E27FC236}">
                  <a16:creationId xmlns:a16="http://schemas.microsoft.com/office/drawing/2014/main" id="{6FA3BC0E-ED55-49BC-BED1-3CE2D2345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8" name="Oval 64">
              <a:extLst>
                <a:ext uri="{FF2B5EF4-FFF2-40B4-BE49-F238E27FC236}">
                  <a16:creationId xmlns:a16="http://schemas.microsoft.com/office/drawing/2014/main" id="{1B3A5403-0E2D-4C63-8134-F1E627010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89" name="Oval 65">
              <a:extLst>
                <a:ext uri="{FF2B5EF4-FFF2-40B4-BE49-F238E27FC236}">
                  <a16:creationId xmlns:a16="http://schemas.microsoft.com/office/drawing/2014/main" id="{0136872B-54B4-4BDE-8925-EA5FE4D55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0" name="Oval 66">
              <a:extLst>
                <a:ext uri="{FF2B5EF4-FFF2-40B4-BE49-F238E27FC236}">
                  <a16:creationId xmlns:a16="http://schemas.microsoft.com/office/drawing/2014/main" id="{3B1F2DEA-1F7B-44C0-A812-4842CC2D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4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1" name="Oval 67">
              <a:extLst>
                <a:ext uri="{FF2B5EF4-FFF2-40B4-BE49-F238E27FC236}">
                  <a16:creationId xmlns:a16="http://schemas.microsoft.com/office/drawing/2014/main" id="{1B7FEB03-C441-4E9E-BE0F-F0FF62832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4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2" name="Oval 68">
              <a:extLst>
                <a:ext uri="{FF2B5EF4-FFF2-40B4-BE49-F238E27FC236}">
                  <a16:creationId xmlns:a16="http://schemas.microsoft.com/office/drawing/2014/main" id="{A2D3701C-C25E-4945-A82B-BB4F210E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3" name="Oval 69">
              <a:extLst>
                <a:ext uri="{FF2B5EF4-FFF2-40B4-BE49-F238E27FC236}">
                  <a16:creationId xmlns:a16="http://schemas.microsoft.com/office/drawing/2014/main" id="{EF5C0985-1178-40EE-AA5A-7F769BA4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4" name="Oval 70">
              <a:extLst>
                <a:ext uri="{FF2B5EF4-FFF2-40B4-BE49-F238E27FC236}">
                  <a16:creationId xmlns:a16="http://schemas.microsoft.com/office/drawing/2014/main" id="{C1C7B399-958C-4760-95FD-4264AD7D0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5" name="Oval 71">
              <a:extLst>
                <a:ext uri="{FF2B5EF4-FFF2-40B4-BE49-F238E27FC236}">
                  <a16:creationId xmlns:a16="http://schemas.microsoft.com/office/drawing/2014/main" id="{0331CE10-3589-4343-A515-43CC93C16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5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6" name="Oval 72">
              <a:extLst>
                <a:ext uri="{FF2B5EF4-FFF2-40B4-BE49-F238E27FC236}">
                  <a16:creationId xmlns:a16="http://schemas.microsoft.com/office/drawing/2014/main" id="{B2DA5C56-7E47-4444-BD75-D4D284E70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7" name="Oval 73">
              <a:extLst>
                <a:ext uri="{FF2B5EF4-FFF2-40B4-BE49-F238E27FC236}">
                  <a16:creationId xmlns:a16="http://schemas.microsoft.com/office/drawing/2014/main" id="{1414B509-0F2A-478B-B573-7981BF8A7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8" name="Oval 74">
              <a:extLst>
                <a:ext uri="{FF2B5EF4-FFF2-40B4-BE49-F238E27FC236}">
                  <a16:creationId xmlns:a16="http://schemas.microsoft.com/office/drawing/2014/main" id="{B8030291-8E83-4C02-B6C1-FDC4866CE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9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699" name="Oval 75">
              <a:extLst>
                <a:ext uri="{FF2B5EF4-FFF2-40B4-BE49-F238E27FC236}">
                  <a16:creationId xmlns:a16="http://schemas.microsoft.com/office/drawing/2014/main" id="{39BDBDC6-83CA-4DF9-A2CE-9A95D6197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29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0" name="Oval 76">
              <a:extLst>
                <a:ext uri="{FF2B5EF4-FFF2-40B4-BE49-F238E27FC236}">
                  <a16:creationId xmlns:a16="http://schemas.microsoft.com/office/drawing/2014/main" id="{76DE5C8D-8E2B-4B8A-A970-DF0D0794F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1" name="Oval 77">
              <a:extLst>
                <a:ext uri="{FF2B5EF4-FFF2-40B4-BE49-F238E27FC236}">
                  <a16:creationId xmlns:a16="http://schemas.microsoft.com/office/drawing/2014/main" id="{EB17F2C2-E6C5-48EB-8B74-8F2BBAE4F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2" name="Oval 78">
              <a:extLst>
                <a:ext uri="{FF2B5EF4-FFF2-40B4-BE49-F238E27FC236}">
                  <a16:creationId xmlns:a16="http://schemas.microsoft.com/office/drawing/2014/main" id="{EC72AC97-0F30-49A1-A201-F7ED28A0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3" name="Oval 79">
              <a:extLst>
                <a:ext uri="{FF2B5EF4-FFF2-40B4-BE49-F238E27FC236}">
                  <a16:creationId xmlns:a16="http://schemas.microsoft.com/office/drawing/2014/main" id="{74AC1411-35D0-40EB-94AB-D64DCFF13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4" name="Oval 80">
              <a:extLst>
                <a:ext uri="{FF2B5EF4-FFF2-40B4-BE49-F238E27FC236}">
                  <a16:creationId xmlns:a16="http://schemas.microsoft.com/office/drawing/2014/main" id="{B71F6FD1-E204-4E46-B1C1-F7F34B120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5" name="Oval 81">
              <a:extLst>
                <a:ext uri="{FF2B5EF4-FFF2-40B4-BE49-F238E27FC236}">
                  <a16:creationId xmlns:a16="http://schemas.microsoft.com/office/drawing/2014/main" id="{00B136DE-B356-4516-B758-82DA93501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17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6" name="Oval 82">
              <a:extLst>
                <a:ext uri="{FF2B5EF4-FFF2-40B4-BE49-F238E27FC236}">
                  <a16:creationId xmlns:a16="http://schemas.microsoft.com/office/drawing/2014/main" id="{35F9F62F-DFA6-497F-8EF5-61CBED962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7" name="Oval 83">
              <a:extLst>
                <a:ext uri="{FF2B5EF4-FFF2-40B4-BE49-F238E27FC236}">
                  <a16:creationId xmlns:a16="http://schemas.microsoft.com/office/drawing/2014/main" id="{63E20FAE-CFEA-4E9F-977A-79AA5F9BE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8" name="Oval 84">
              <a:extLst>
                <a:ext uri="{FF2B5EF4-FFF2-40B4-BE49-F238E27FC236}">
                  <a16:creationId xmlns:a16="http://schemas.microsoft.com/office/drawing/2014/main" id="{3CD589AA-9854-4779-81B2-FF3240788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09" name="Oval 85">
              <a:extLst>
                <a:ext uri="{FF2B5EF4-FFF2-40B4-BE49-F238E27FC236}">
                  <a16:creationId xmlns:a16="http://schemas.microsoft.com/office/drawing/2014/main" id="{946D6D77-C712-4EF9-AECE-9ECCA0DA8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0" name="Oval 86">
              <a:extLst>
                <a:ext uri="{FF2B5EF4-FFF2-40B4-BE49-F238E27FC236}">
                  <a16:creationId xmlns:a16="http://schemas.microsoft.com/office/drawing/2014/main" id="{15E46F9C-700F-4FA9-B9E2-E12537872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1" name="Oval 87">
              <a:extLst>
                <a:ext uri="{FF2B5EF4-FFF2-40B4-BE49-F238E27FC236}">
                  <a16:creationId xmlns:a16="http://schemas.microsoft.com/office/drawing/2014/main" id="{76D44781-9C2A-4D11-B5DA-5D9701D06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2" name="Oval 88">
              <a:extLst>
                <a:ext uri="{FF2B5EF4-FFF2-40B4-BE49-F238E27FC236}">
                  <a16:creationId xmlns:a16="http://schemas.microsoft.com/office/drawing/2014/main" id="{41B60B51-99B6-4FF7-BBE2-AA9A52E9F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3" name="Oval 89">
              <a:extLst>
                <a:ext uri="{FF2B5EF4-FFF2-40B4-BE49-F238E27FC236}">
                  <a16:creationId xmlns:a16="http://schemas.microsoft.com/office/drawing/2014/main" id="{1B4E3BDC-8BA9-4D30-9667-8480CE81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4" name="Oval 90">
              <a:extLst>
                <a:ext uri="{FF2B5EF4-FFF2-40B4-BE49-F238E27FC236}">
                  <a16:creationId xmlns:a16="http://schemas.microsoft.com/office/drawing/2014/main" id="{15F0DEA9-7045-48FD-8975-CAA063CF5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5" name="Oval 91">
              <a:extLst>
                <a:ext uri="{FF2B5EF4-FFF2-40B4-BE49-F238E27FC236}">
                  <a16:creationId xmlns:a16="http://schemas.microsoft.com/office/drawing/2014/main" id="{B4AAC3A4-8497-4AEA-A02C-9E4CF332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6" name="Oval 92">
              <a:extLst>
                <a:ext uri="{FF2B5EF4-FFF2-40B4-BE49-F238E27FC236}">
                  <a16:creationId xmlns:a16="http://schemas.microsoft.com/office/drawing/2014/main" id="{DD859C78-AF45-41A3-B58A-27B2637C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7" name="Oval 93">
              <a:extLst>
                <a:ext uri="{FF2B5EF4-FFF2-40B4-BE49-F238E27FC236}">
                  <a16:creationId xmlns:a16="http://schemas.microsoft.com/office/drawing/2014/main" id="{637394FF-B2E6-4BE2-A1A6-5343E02C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0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8" name="Oval 94">
              <a:extLst>
                <a:ext uri="{FF2B5EF4-FFF2-40B4-BE49-F238E27FC236}">
                  <a16:creationId xmlns:a16="http://schemas.microsoft.com/office/drawing/2014/main" id="{8E44C6F6-1DAE-4D6C-8678-8C4021A00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19" name="Oval 95">
              <a:extLst>
                <a:ext uri="{FF2B5EF4-FFF2-40B4-BE49-F238E27FC236}">
                  <a16:creationId xmlns:a16="http://schemas.microsoft.com/office/drawing/2014/main" id="{9DCA8EBC-A51A-49BF-9BD3-5A7F1B6AB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0" name="Oval 96">
              <a:extLst>
                <a:ext uri="{FF2B5EF4-FFF2-40B4-BE49-F238E27FC236}">
                  <a16:creationId xmlns:a16="http://schemas.microsoft.com/office/drawing/2014/main" id="{4C09796F-7B67-47E6-8049-A3E46A657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1" name="Oval 97">
              <a:extLst>
                <a:ext uri="{FF2B5EF4-FFF2-40B4-BE49-F238E27FC236}">
                  <a16:creationId xmlns:a16="http://schemas.microsoft.com/office/drawing/2014/main" id="{915154B0-5981-4F81-A365-77A4AAD21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31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2" name="Oval 98">
              <a:extLst>
                <a:ext uri="{FF2B5EF4-FFF2-40B4-BE49-F238E27FC236}">
                  <a16:creationId xmlns:a16="http://schemas.microsoft.com/office/drawing/2014/main" id="{4FCBA580-AED0-4BF9-8C03-01F8AFE30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3" name="Oval 99">
              <a:extLst>
                <a:ext uri="{FF2B5EF4-FFF2-40B4-BE49-F238E27FC236}">
                  <a16:creationId xmlns:a16="http://schemas.microsoft.com/office/drawing/2014/main" id="{E500FA4E-C23A-4043-90FF-E0E96DC92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297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4" name="Oval 100">
              <a:extLst>
                <a:ext uri="{FF2B5EF4-FFF2-40B4-BE49-F238E27FC236}">
                  <a16:creationId xmlns:a16="http://schemas.microsoft.com/office/drawing/2014/main" id="{01595A9F-E7BD-492A-9E7D-A3F5EB96D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5" name="Oval 101">
              <a:extLst>
                <a:ext uri="{FF2B5EF4-FFF2-40B4-BE49-F238E27FC236}">
                  <a16:creationId xmlns:a16="http://schemas.microsoft.com/office/drawing/2014/main" id="{1DA4D851-CF70-43D0-A07D-F07418CC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6" name="Oval 102">
              <a:extLst>
                <a:ext uri="{FF2B5EF4-FFF2-40B4-BE49-F238E27FC236}">
                  <a16:creationId xmlns:a16="http://schemas.microsoft.com/office/drawing/2014/main" id="{A4726111-84F5-4D24-8359-09CBB440B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7" name="Oval 103">
              <a:extLst>
                <a:ext uri="{FF2B5EF4-FFF2-40B4-BE49-F238E27FC236}">
                  <a16:creationId xmlns:a16="http://schemas.microsoft.com/office/drawing/2014/main" id="{409531FB-D485-42CB-A474-31E6BB390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8" name="Oval 104">
              <a:extLst>
                <a:ext uri="{FF2B5EF4-FFF2-40B4-BE49-F238E27FC236}">
                  <a16:creationId xmlns:a16="http://schemas.microsoft.com/office/drawing/2014/main" id="{51775620-3407-4B88-BBAC-694FAEC8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29" name="Oval 105">
              <a:extLst>
                <a:ext uri="{FF2B5EF4-FFF2-40B4-BE49-F238E27FC236}">
                  <a16:creationId xmlns:a16="http://schemas.microsoft.com/office/drawing/2014/main" id="{F84A8BC0-AF47-45EB-9687-4CA71D9FB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0" name="Oval 106">
              <a:extLst>
                <a:ext uri="{FF2B5EF4-FFF2-40B4-BE49-F238E27FC236}">
                  <a16:creationId xmlns:a16="http://schemas.microsoft.com/office/drawing/2014/main" id="{DFC10724-F6B5-4381-9EBB-EA0E3F639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1" name="Oval 107">
              <a:extLst>
                <a:ext uri="{FF2B5EF4-FFF2-40B4-BE49-F238E27FC236}">
                  <a16:creationId xmlns:a16="http://schemas.microsoft.com/office/drawing/2014/main" id="{FE3D7078-81CC-47A3-B1C7-A456E253C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8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2" name="Oval 108">
              <a:extLst>
                <a:ext uri="{FF2B5EF4-FFF2-40B4-BE49-F238E27FC236}">
                  <a16:creationId xmlns:a16="http://schemas.microsoft.com/office/drawing/2014/main" id="{64A92E4C-4733-458F-AE48-86BA32A79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9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3" name="Oval 109">
              <a:extLst>
                <a:ext uri="{FF2B5EF4-FFF2-40B4-BE49-F238E27FC236}">
                  <a16:creationId xmlns:a16="http://schemas.microsoft.com/office/drawing/2014/main" id="{37F9D043-2DAD-4E38-86CF-854ECF3E0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4" name="Oval 110">
              <a:extLst>
                <a:ext uri="{FF2B5EF4-FFF2-40B4-BE49-F238E27FC236}">
                  <a16:creationId xmlns:a16="http://schemas.microsoft.com/office/drawing/2014/main" id="{BCD2787F-1E6E-4053-8B1E-A1C490980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5" name="Oval 111">
              <a:extLst>
                <a:ext uri="{FF2B5EF4-FFF2-40B4-BE49-F238E27FC236}">
                  <a16:creationId xmlns:a16="http://schemas.microsoft.com/office/drawing/2014/main" id="{9BCF045C-26D9-4A38-93AA-7C8AB9F08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6" name="Oval 112">
              <a:extLst>
                <a:ext uri="{FF2B5EF4-FFF2-40B4-BE49-F238E27FC236}">
                  <a16:creationId xmlns:a16="http://schemas.microsoft.com/office/drawing/2014/main" id="{338EAA49-CACE-40A0-A916-50B05C597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9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7" name="Oval 113">
              <a:extLst>
                <a:ext uri="{FF2B5EF4-FFF2-40B4-BE49-F238E27FC236}">
                  <a16:creationId xmlns:a16="http://schemas.microsoft.com/office/drawing/2014/main" id="{7B455DC7-F2AE-4C69-9541-B29ACF1B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8" name="Oval 114">
              <a:extLst>
                <a:ext uri="{FF2B5EF4-FFF2-40B4-BE49-F238E27FC236}">
                  <a16:creationId xmlns:a16="http://schemas.microsoft.com/office/drawing/2014/main" id="{41703517-CC17-41D3-BD95-96C7C9768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39" name="Oval 115">
              <a:extLst>
                <a:ext uri="{FF2B5EF4-FFF2-40B4-BE49-F238E27FC236}">
                  <a16:creationId xmlns:a16="http://schemas.microsoft.com/office/drawing/2014/main" id="{ED6A01F1-0FB0-4125-A055-718ACC70D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0" name="Oval 116">
              <a:extLst>
                <a:ext uri="{FF2B5EF4-FFF2-40B4-BE49-F238E27FC236}">
                  <a16:creationId xmlns:a16="http://schemas.microsoft.com/office/drawing/2014/main" id="{6919E2BC-C73E-4269-8090-11601A3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1" name="Oval 117">
              <a:extLst>
                <a:ext uri="{FF2B5EF4-FFF2-40B4-BE49-F238E27FC236}">
                  <a16:creationId xmlns:a16="http://schemas.microsoft.com/office/drawing/2014/main" id="{187ACA34-52F5-48A6-B591-10D088510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2" name="Oval 118">
              <a:extLst>
                <a:ext uri="{FF2B5EF4-FFF2-40B4-BE49-F238E27FC236}">
                  <a16:creationId xmlns:a16="http://schemas.microsoft.com/office/drawing/2014/main" id="{6AAD90EB-DF28-4A9C-BC81-DED5362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3" name="Oval 119">
              <a:extLst>
                <a:ext uri="{FF2B5EF4-FFF2-40B4-BE49-F238E27FC236}">
                  <a16:creationId xmlns:a16="http://schemas.microsoft.com/office/drawing/2014/main" id="{B902DB41-BD6E-49B1-81A5-54C42FFDA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" y="3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4" name="Oval 120">
              <a:extLst>
                <a:ext uri="{FF2B5EF4-FFF2-40B4-BE49-F238E27FC236}">
                  <a16:creationId xmlns:a16="http://schemas.microsoft.com/office/drawing/2014/main" id="{D794A6D0-A738-4B35-B466-2D63CB85A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5" name="Oval 121">
              <a:extLst>
                <a:ext uri="{FF2B5EF4-FFF2-40B4-BE49-F238E27FC236}">
                  <a16:creationId xmlns:a16="http://schemas.microsoft.com/office/drawing/2014/main" id="{2E0A3F08-0426-46A0-A9E8-0064AFE6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6" name="Oval 122">
              <a:extLst>
                <a:ext uri="{FF2B5EF4-FFF2-40B4-BE49-F238E27FC236}">
                  <a16:creationId xmlns:a16="http://schemas.microsoft.com/office/drawing/2014/main" id="{B61D5021-7186-4D64-BE27-B25E988B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7" name="Oval 123">
              <a:extLst>
                <a:ext uri="{FF2B5EF4-FFF2-40B4-BE49-F238E27FC236}">
                  <a16:creationId xmlns:a16="http://schemas.microsoft.com/office/drawing/2014/main" id="{9C73C2BC-8DDA-43DF-B46C-1BCA0878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4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8" name="Oval 124">
              <a:extLst>
                <a:ext uri="{FF2B5EF4-FFF2-40B4-BE49-F238E27FC236}">
                  <a16:creationId xmlns:a16="http://schemas.microsoft.com/office/drawing/2014/main" id="{6724B93F-D2D2-49BB-A004-616B7624D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49" name="Oval 125">
              <a:extLst>
                <a:ext uri="{FF2B5EF4-FFF2-40B4-BE49-F238E27FC236}">
                  <a16:creationId xmlns:a16="http://schemas.microsoft.com/office/drawing/2014/main" id="{0B9D5F93-EF22-4604-A505-EB398032A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0" name="Oval 126">
              <a:extLst>
                <a:ext uri="{FF2B5EF4-FFF2-40B4-BE49-F238E27FC236}">
                  <a16:creationId xmlns:a16="http://schemas.microsoft.com/office/drawing/2014/main" id="{61A54ECA-67C3-4447-AB39-4B0DFE130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1" name="Oval 127">
              <a:extLst>
                <a:ext uri="{FF2B5EF4-FFF2-40B4-BE49-F238E27FC236}">
                  <a16:creationId xmlns:a16="http://schemas.microsoft.com/office/drawing/2014/main" id="{B5A864F4-11E9-4075-8964-AFA0580B5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4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2" name="Oval 128">
              <a:extLst>
                <a:ext uri="{FF2B5EF4-FFF2-40B4-BE49-F238E27FC236}">
                  <a16:creationId xmlns:a16="http://schemas.microsoft.com/office/drawing/2014/main" id="{A4637FAE-82C1-4A0A-AF12-F3196147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3" name="Oval 129">
              <a:extLst>
                <a:ext uri="{FF2B5EF4-FFF2-40B4-BE49-F238E27FC236}">
                  <a16:creationId xmlns:a16="http://schemas.microsoft.com/office/drawing/2014/main" id="{2F70CFF3-E90F-4F1B-9271-A3298B1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4" name="Oval 130">
              <a:extLst>
                <a:ext uri="{FF2B5EF4-FFF2-40B4-BE49-F238E27FC236}">
                  <a16:creationId xmlns:a16="http://schemas.microsoft.com/office/drawing/2014/main" id="{933059B3-702D-433F-8834-321634E5B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5" name="Oval 131">
              <a:extLst>
                <a:ext uri="{FF2B5EF4-FFF2-40B4-BE49-F238E27FC236}">
                  <a16:creationId xmlns:a16="http://schemas.microsoft.com/office/drawing/2014/main" id="{BDF0D802-0E87-43D0-B7E0-41D1E44BD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6" name="Oval 132">
              <a:extLst>
                <a:ext uri="{FF2B5EF4-FFF2-40B4-BE49-F238E27FC236}">
                  <a16:creationId xmlns:a16="http://schemas.microsoft.com/office/drawing/2014/main" id="{271D24DC-4C40-4DBF-AD4B-55857808D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1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7" name="Oval 133">
              <a:extLst>
                <a:ext uri="{FF2B5EF4-FFF2-40B4-BE49-F238E27FC236}">
                  <a16:creationId xmlns:a16="http://schemas.microsoft.com/office/drawing/2014/main" id="{5518E60B-D31E-465C-BA34-CD72FFEAF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9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8" name="Oval 134">
              <a:extLst>
                <a:ext uri="{FF2B5EF4-FFF2-40B4-BE49-F238E27FC236}">
                  <a16:creationId xmlns:a16="http://schemas.microsoft.com/office/drawing/2014/main" id="{534A9DBE-5460-44B3-93A2-E0A009A8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59" name="Oval 135">
              <a:extLst>
                <a:ext uri="{FF2B5EF4-FFF2-40B4-BE49-F238E27FC236}">
                  <a16:creationId xmlns:a16="http://schemas.microsoft.com/office/drawing/2014/main" id="{74EC5B24-2F56-4440-9568-B5817291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0" name="Oval 136">
              <a:extLst>
                <a:ext uri="{FF2B5EF4-FFF2-40B4-BE49-F238E27FC236}">
                  <a16:creationId xmlns:a16="http://schemas.microsoft.com/office/drawing/2014/main" id="{2D1EACAB-626C-446C-AAFE-424285F2E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680"/>
              <a:ext cx="288" cy="19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1" name="Oval 137">
              <a:extLst>
                <a:ext uri="{FF2B5EF4-FFF2-40B4-BE49-F238E27FC236}">
                  <a16:creationId xmlns:a16="http://schemas.microsoft.com/office/drawing/2014/main" id="{6EA2D57B-49D3-450A-BCF8-98C10622B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7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2" name="Oval 138">
              <a:extLst>
                <a:ext uri="{FF2B5EF4-FFF2-40B4-BE49-F238E27FC236}">
                  <a16:creationId xmlns:a16="http://schemas.microsoft.com/office/drawing/2014/main" id="{FAD383AD-811C-4360-952B-F9DB72F83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17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3" name="Oval 139">
              <a:extLst>
                <a:ext uri="{FF2B5EF4-FFF2-40B4-BE49-F238E27FC236}">
                  <a16:creationId xmlns:a16="http://schemas.microsoft.com/office/drawing/2014/main" id="{A152EEDE-FF00-471E-A872-9E7E6713B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169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4" name="Oval 140">
              <a:extLst>
                <a:ext uri="{FF2B5EF4-FFF2-40B4-BE49-F238E27FC236}">
                  <a16:creationId xmlns:a16="http://schemas.microsoft.com/office/drawing/2014/main" id="{E49DB637-8195-4604-989D-AC0D6F5DA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6" y="17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5" name="Oval 141">
              <a:extLst>
                <a:ext uri="{FF2B5EF4-FFF2-40B4-BE49-F238E27FC236}">
                  <a16:creationId xmlns:a16="http://schemas.microsoft.com/office/drawing/2014/main" id="{16F36A49-6221-4964-9AEC-178C938F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18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766" name="Text Box 142">
              <a:extLst>
                <a:ext uri="{FF2B5EF4-FFF2-40B4-BE49-F238E27FC236}">
                  <a16:creationId xmlns:a16="http://schemas.microsoft.com/office/drawing/2014/main" id="{624B0AE2-31D7-40F3-A743-F6D95B31A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7" y="1228"/>
              <a:ext cx="30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N</a:t>
              </a:r>
              <a:r>
                <a:rPr lang="en-GB" altLang="en-US" sz="1600" b="1" baseline="-25000"/>
                <a:t>1</a:t>
              </a:r>
            </a:p>
          </p:txBody>
        </p:sp>
        <p:sp>
          <p:nvSpPr>
            <p:cNvPr id="26767" name="Text Box 143">
              <a:extLst>
                <a:ext uri="{FF2B5EF4-FFF2-40B4-BE49-F238E27FC236}">
                  <a16:creationId xmlns:a16="http://schemas.microsoft.com/office/drawing/2014/main" id="{5C8EBFF3-207F-4EF5-86AD-B4A9B87D5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" y="2764"/>
              <a:ext cx="30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N</a:t>
              </a:r>
              <a:r>
                <a:rPr lang="en-GB" altLang="en-US" sz="1600" b="1" baseline="-25000"/>
                <a:t>2</a:t>
              </a:r>
            </a:p>
          </p:txBody>
        </p:sp>
        <p:sp>
          <p:nvSpPr>
            <p:cNvPr id="26768" name="Text Box 144">
              <a:extLst>
                <a:ext uri="{FF2B5EF4-FFF2-40B4-BE49-F238E27FC236}">
                  <a16:creationId xmlns:a16="http://schemas.microsoft.com/office/drawing/2014/main" id="{1C2834F6-0D33-49E7-8A6C-A09F65055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7" y="1240"/>
              <a:ext cx="29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1</a:t>
              </a:r>
            </a:p>
          </p:txBody>
        </p:sp>
        <p:sp>
          <p:nvSpPr>
            <p:cNvPr id="26769" name="Text Box 145">
              <a:extLst>
                <a:ext uri="{FF2B5EF4-FFF2-40B4-BE49-F238E27FC236}">
                  <a16:creationId xmlns:a16="http://schemas.microsoft.com/office/drawing/2014/main" id="{69859840-C955-4688-BCB6-0210CC4BD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" y="2448"/>
              <a:ext cx="29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2</a:t>
              </a:r>
            </a:p>
          </p:txBody>
        </p:sp>
        <p:sp>
          <p:nvSpPr>
            <p:cNvPr id="26770" name="Text Box 146">
              <a:extLst>
                <a:ext uri="{FF2B5EF4-FFF2-40B4-BE49-F238E27FC236}">
                  <a16:creationId xmlns:a16="http://schemas.microsoft.com/office/drawing/2014/main" id="{C56D1FCD-FCB4-4A78-A4B9-749130131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" y="1487"/>
              <a:ext cx="317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3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662EABB-F9EE-4D65-9FCA-23C7C040F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Contextual Anomalies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AE267D3-75E0-4585-9FEE-7B5C43DDB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ts val="600"/>
              </a:spcBef>
            </a:pPr>
            <a:r>
              <a:rPr lang="en-GB" altLang="en-US" sz="2400"/>
              <a:t>An individual data instance is anomalous within a 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</a:pPr>
            <a:r>
              <a:rPr lang="en-GB" altLang="en-US" sz="2400"/>
              <a:t>Requires a notion of 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</a:pPr>
            <a:r>
              <a:rPr lang="en-GB" altLang="en-US" sz="2400"/>
              <a:t>Also referred to as conditional anomalies*</a:t>
            </a:r>
            <a:endParaRPr lang="en-US" altLang="en-US" sz="2400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A708DC51-3D3C-439A-886B-2A669813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521861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400" dirty="0">
                <a:solidFill>
                  <a:schemeClr val="tx1"/>
                </a:solidFill>
              </a:rPr>
              <a:t>* </a:t>
            </a:r>
            <a:r>
              <a:rPr lang="en-US" altLang="en-US" sz="1400" dirty="0" err="1">
                <a:solidFill>
                  <a:schemeClr val="tx1"/>
                </a:solidFill>
              </a:rPr>
              <a:t>Xiuyao</a:t>
            </a:r>
            <a:r>
              <a:rPr lang="en-US" altLang="en-US" sz="1400" dirty="0">
                <a:solidFill>
                  <a:schemeClr val="tx1"/>
                </a:solidFill>
              </a:rPr>
              <a:t> Song, </a:t>
            </a:r>
            <a:r>
              <a:rPr lang="en-US" altLang="en-US" sz="1400" dirty="0" err="1">
                <a:solidFill>
                  <a:schemeClr val="tx1"/>
                </a:solidFill>
              </a:rPr>
              <a:t>Mingxi</a:t>
            </a:r>
            <a:r>
              <a:rPr lang="en-US" altLang="en-US" sz="1400" dirty="0">
                <a:solidFill>
                  <a:schemeClr val="tx1"/>
                </a:solidFill>
              </a:rPr>
              <a:t> Wu, Christopher Jermaine, Sanjay </a:t>
            </a:r>
            <a:r>
              <a:rPr lang="en-US" altLang="en-US" sz="1400" dirty="0" err="1">
                <a:solidFill>
                  <a:schemeClr val="tx1"/>
                </a:solidFill>
              </a:rPr>
              <a:t>Ranka</a:t>
            </a:r>
            <a:r>
              <a:rPr lang="en-US" altLang="en-US" sz="1400" dirty="0">
                <a:solidFill>
                  <a:schemeClr val="tx1"/>
                </a:solidFill>
              </a:rPr>
              <a:t>, Conditional Anomaly Detection, IEEE Transactions on Data and Knowledge Engineering, 2006.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71600" y="2849488"/>
            <a:ext cx="6553200" cy="2295525"/>
            <a:chOff x="1371600" y="3352800"/>
            <a:chExt cx="6553200" cy="2295525"/>
          </a:xfrm>
        </p:grpSpPr>
        <p:pic>
          <p:nvPicPr>
            <p:cNvPr id="27653" name="Picture 5">
              <a:extLst>
                <a:ext uri="{FF2B5EF4-FFF2-40B4-BE49-F238E27FC236}">
                  <a16:creationId xmlns:a16="http://schemas.microsoft.com/office/drawing/2014/main" id="{E54EA033-81BA-4C85-A159-050BB0374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352800"/>
              <a:ext cx="4562475" cy="229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8902" name="Oval 6">
              <a:extLst>
                <a:ext uri="{FF2B5EF4-FFF2-40B4-BE49-F238E27FC236}">
                  <a16:creationId xmlns:a16="http://schemas.microsoft.com/office/drawing/2014/main" id="{7BB27863-B099-49A2-9FD2-9D9FCAE34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800600"/>
              <a:ext cx="381000" cy="381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08903" name="Oval 7">
              <a:extLst>
                <a:ext uri="{FF2B5EF4-FFF2-40B4-BE49-F238E27FC236}">
                  <a16:creationId xmlns:a16="http://schemas.microsoft.com/office/drawing/2014/main" id="{1579E4B1-2EE0-4F9A-B051-22A54070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724400"/>
              <a:ext cx="381000" cy="381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08904" name="Line 8">
              <a:extLst>
                <a:ext uri="{FF2B5EF4-FFF2-40B4-BE49-F238E27FC236}">
                  <a16:creationId xmlns:a16="http://schemas.microsoft.com/office/drawing/2014/main" id="{CBABDBA6-EFB7-440D-86FC-990787FFD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7400" y="4572000"/>
              <a:ext cx="1219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05" name="Line 9">
              <a:extLst>
                <a:ext uri="{FF2B5EF4-FFF2-40B4-BE49-F238E27FC236}">
                  <a16:creationId xmlns:a16="http://schemas.microsoft.com/office/drawing/2014/main" id="{A1DD81FE-4613-4E2F-AE4E-10BFFB7F9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4800600"/>
              <a:ext cx="1600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06" name="Text Box 10">
              <a:extLst>
                <a:ext uri="{FF2B5EF4-FFF2-40B4-BE49-F238E27FC236}">
                  <a16:creationId xmlns:a16="http://schemas.microsoft.com/office/drawing/2014/main" id="{F3C2640E-7725-4CE1-BBD4-C0803E4B6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4648200"/>
              <a:ext cx="7620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US" altLang="en-US" sz="1200" b="1">
                  <a:solidFill>
                    <a:schemeClr val="tx1"/>
                  </a:solidFill>
                </a:rPr>
                <a:t>Normal</a:t>
              </a:r>
            </a:p>
          </p:txBody>
        </p:sp>
        <p:sp>
          <p:nvSpPr>
            <p:cNvPr id="208907" name="Text Box 11">
              <a:extLst>
                <a:ext uri="{FF2B5EF4-FFF2-40B4-BE49-F238E27FC236}">
                  <a16:creationId xmlns:a16="http://schemas.microsoft.com/office/drawing/2014/main" id="{336249C3-8F53-4068-97B6-4FEBFDEE9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419600"/>
              <a:ext cx="8382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en-US" altLang="en-US" sz="1200" b="1">
                  <a:solidFill>
                    <a:schemeClr val="tx1"/>
                  </a:solidFill>
                </a:rPr>
                <a:t>Anomaly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5072279-E4DB-4C5C-964C-ADEF79DF8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Collective Anomalies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6871813-1B6B-47B5-AE54-1969949357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4996" y="1524000"/>
            <a:ext cx="78867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600"/>
              </a:spcBef>
            </a:pPr>
            <a:r>
              <a:rPr lang="en-GB" altLang="en-US" sz="2400" dirty="0"/>
              <a:t>A collection of related data instances is anomalous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</a:pPr>
            <a:r>
              <a:rPr lang="en-GB" altLang="en-US" sz="2400" dirty="0"/>
              <a:t>Requires a relationship among data instances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</a:pPr>
            <a:r>
              <a:rPr lang="en-GB" altLang="en-US" sz="2000" dirty="0"/>
              <a:t>Sequential Data</a:t>
            </a:r>
            <a:endParaRPr lang="en-GB" altLang="en-US" sz="1800" dirty="0"/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</a:pPr>
            <a:r>
              <a:rPr lang="en-GB" altLang="en-US" sz="2000" dirty="0"/>
              <a:t>Spatial 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</a:pPr>
            <a:r>
              <a:rPr lang="en-GB" altLang="en-US" sz="2000" dirty="0"/>
              <a:t>Graph Data</a:t>
            </a:r>
          </a:p>
          <a:p>
            <a:pPr eaLnBrk="1" hangingPunct="1"/>
            <a:r>
              <a:rPr lang="en-US" altLang="en-US" sz="2400" dirty="0"/>
              <a:t>The individual instances within a collective anomaly are not anomalous by themselves. However, a series of them are abnormal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9928CB4D-9E7D-44FA-BC7C-F17FF2EB8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90574"/>
            <a:ext cx="8077200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925" name="Oval 5">
            <a:extLst>
              <a:ext uri="{FF2B5EF4-FFF2-40B4-BE49-F238E27FC236}">
                <a16:creationId xmlns:a16="http://schemas.microsoft.com/office/drawing/2014/main" id="{55A15A31-D069-456C-A281-6990E48F6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660" y="4132264"/>
            <a:ext cx="1600200" cy="13716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209926" name="Line 6">
            <a:extLst>
              <a:ext uri="{FF2B5EF4-FFF2-40B4-BE49-F238E27FC236}">
                <a16:creationId xmlns:a16="http://schemas.microsoft.com/office/drawing/2014/main" id="{BD0F73E0-4152-4B6B-B360-4509728A67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54102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7" name="Text Box 7">
            <a:extLst>
              <a:ext uri="{FF2B5EF4-FFF2-40B4-BE49-F238E27FC236}">
                <a16:creationId xmlns:a16="http://schemas.microsoft.com/office/drawing/2014/main" id="{FC722C40-F008-4E60-90CB-DC8105EA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071749"/>
            <a:ext cx="24384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tx1"/>
                </a:solidFill>
              </a:rPr>
              <a:t>Anomalous Subsequence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0FE50EF-35D6-4459-BA88-4E8A17C1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Techniques </a:t>
            </a:r>
            <a:r>
              <a:rPr lang="en-US" altLang="zh-CN" dirty="0">
                <a:solidFill>
                  <a:schemeClr val="tx1"/>
                </a:solidFill>
                <a:ea typeface="SimSun" panose="02010600030101010101" pitchFamily="2" charset="-122"/>
              </a:rPr>
              <a:t>for </a:t>
            </a:r>
            <a:r>
              <a:rPr lang="en-US" altLang="en-US" dirty="0">
                <a:solidFill>
                  <a:schemeClr val="tx1"/>
                </a:solidFill>
              </a:rPr>
              <a:t>Anomaly Detection</a:t>
            </a:r>
          </a:p>
        </p:txBody>
      </p:sp>
      <p:grpSp>
        <p:nvGrpSpPr>
          <p:cNvPr id="29699" name="Group 16">
            <a:extLst>
              <a:ext uri="{FF2B5EF4-FFF2-40B4-BE49-F238E27FC236}">
                <a16:creationId xmlns:a16="http://schemas.microsoft.com/office/drawing/2014/main" id="{3112839B-ADDF-44A0-AC6C-E7E61977244D}"/>
              </a:ext>
            </a:extLst>
          </p:cNvPr>
          <p:cNvGrpSpPr>
            <a:grpSpLocks/>
          </p:cNvGrpSpPr>
          <p:nvPr/>
        </p:nvGrpSpPr>
        <p:grpSpPr bwMode="auto">
          <a:xfrm>
            <a:off x="866775" y="1865313"/>
            <a:ext cx="7410450" cy="3871624"/>
            <a:chOff x="1033461" y="2076867"/>
            <a:chExt cx="9880434" cy="5161319"/>
          </a:xfrm>
        </p:grpSpPr>
        <p:sp>
          <p:nvSpPr>
            <p:cNvPr id="29709" name="TextBox 5">
              <a:extLst>
                <a:ext uri="{FF2B5EF4-FFF2-40B4-BE49-F238E27FC236}">
                  <a16:creationId xmlns:a16="http://schemas.microsoft.com/office/drawing/2014/main" id="{D27EF905-0315-4B52-AD3B-995543899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1012" y="2076867"/>
              <a:ext cx="2812883" cy="4188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</a:pPr>
              <a:r>
                <a:rPr lang="en-US" altLang="en-US" sz="15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Collective Anomalies</a:t>
              </a:r>
            </a:p>
          </p:txBody>
        </p:sp>
        <p:sp>
          <p:nvSpPr>
            <p:cNvPr id="29710" name="TextBox 6">
              <a:extLst>
                <a:ext uri="{FF2B5EF4-FFF2-40B4-BE49-F238E27FC236}">
                  <a16:creationId xmlns:a16="http://schemas.microsoft.com/office/drawing/2014/main" id="{A02F3BD0-682A-4F88-898B-9B8D319C4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7237" y="2076867"/>
              <a:ext cx="2812883" cy="4188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</a:pPr>
              <a:r>
                <a:rPr lang="en-US" altLang="en-US" sz="15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Contextual Anomalies</a:t>
              </a:r>
            </a:p>
          </p:txBody>
        </p:sp>
        <p:sp>
          <p:nvSpPr>
            <p:cNvPr id="29711" name="TextBox 7">
              <a:extLst>
                <a:ext uri="{FF2B5EF4-FFF2-40B4-BE49-F238E27FC236}">
                  <a16:creationId xmlns:a16="http://schemas.microsoft.com/office/drawing/2014/main" id="{1A497EFA-B3AF-43A6-8D7C-F750185DB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462" y="2076867"/>
              <a:ext cx="2812883" cy="4188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</a:pPr>
              <a:r>
                <a:rPr lang="en-US" altLang="en-US" sz="15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Point Anomalies</a:t>
              </a:r>
            </a:p>
          </p:txBody>
        </p:sp>
        <p:sp>
          <p:nvSpPr>
            <p:cNvPr id="29712" name="Rectangle 8">
              <a:extLst>
                <a:ext uri="{FF2B5EF4-FFF2-40B4-BE49-F238E27FC236}">
                  <a16:creationId xmlns:a16="http://schemas.microsoft.com/office/drawing/2014/main" id="{0C4DEA6E-0A35-4065-B1F3-6FC4D0789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461" y="4188278"/>
              <a:ext cx="2812882" cy="3049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14313" indent="-214313"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 dirty="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Classification Based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 dirty="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Clustering Based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 dirty="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Nearest Neighbor Based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 dirty="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Statistical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endParaRPr lang="en-US" altLang="en-US" sz="1800" dirty="0">
                <a:solidFill>
                  <a:schemeClr val="tx1"/>
                </a:solidFill>
                <a:latin typeface="Avenir Next"/>
                <a:ea typeface="Avenir Next"/>
                <a:cs typeface="Avenir Next"/>
              </a:endParaRPr>
            </a:p>
          </p:txBody>
        </p:sp>
        <p:sp>
          <p:nvSpPr>
            <p:cNvPr id="29713" name="Rectangle 9">
              <a:extLst>
                <a:ext uri="{FF2B5EF4-FFF2-40B4-BE49-F238E27FC236}">
                  <a16:creationId xmlns:a16="http://schemas.microsoft.com/office/drawing/2014/main" id="{14965829-3921-40B2-B4F6-A4A68C90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7" y="4188278"/>
              <a:ext cx="2812882" cy="2793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14313" indent="-214313"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Reduction to Point Anomaly Detection Problem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Utilizing the Structure in Data</a:t>
              </a:r>
            </a:p>
          </p:txBody>
        </p:sp>
        <p:sp>
          <p:nvSpPr>
            <p:cNvPr id="29714" name="Rectangle 10">
              <a:extLst>
                <a:ext uri="{FF2B5EF4-FFF2-40B4-BE49-F238E27FC236}">
                  <a16:creationId xmlns:a16="http://schemas.microsoft.com/office/drawing/2014/main" id="{E7FDD4E7-8173-4ACE-A5CB-EE68E5467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4188278"/>
              <a:ext cx="2812882" cy="2055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14313" indent="-214313">
                <a:lnSpc>
                  <a:spcPct val="104000"/>
                </a:lnSpc>
                <a:spcBef>
                  <a:spcPts val="8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32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04000"/>
                </a:lnSpc>
                <a:spcBef>
                  <a:spcPts val="7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04000"/>
                </a:lnSpc>
                <a:spcBef>
                  <a:spcPts val="6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04000"/>
                </a:lnSpc>
                <a:spcBef>
                  <a:spcPts val="500"/>
                </a:spcBef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7A0019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Handling Sequential Anomalies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</a:pPr>
              <a:r>
                <a:rPr lang="en-US" altLang="en-US" sz="1800">
                  <a:solidFill>
                    <a:schemeClr val="tx1"/>
                  </a:solidFill>
                  <a:latin typeface="Avenir Next"/>
                  <a:ea typeface="Avenir Next"/>
                  <a:cs typeface="Avenir Next"/>
                </a:rPr>
                <a:t>Handling Spatial Anomalies</a:t>
              </a:r>
            </a:p>
          </p:txBody>
        </p:sp>
        <p:pic>
          <p:nvPicPr>
            <p:cNvPr id="29715" name="Picture 11">
              <a:extLst>
                <a:ext uri="{FF2B5EF4-FFF2-40B4-BE49-F238E27FC236}">
                  <a16:creationId xmlns:a16="http://schemas.microsoft.com/office/drawing/2014/main" id="{BDF2EB6B-E3A6-49E7-A3DF-944C952F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37" y="2682891"/>
              <a:ext cx="2812884" cy="1400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16" name="Picture 12">
              <a:extLst>
                <a:ext uri="{FF2B5EF4-FFF2-40B4-BE49-F238E27FC236}">
                  <a16:creationId xmlns:a16="http://schemas.microsoft.com/office/drawing/2014/main" id="{B096B72E-7547-4BD7-9C4D-381A744C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012" y="2682891"/>
              <a:ext cx="2812883" cy="1400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17" name="Picture 13">
              <a:extLst>
                <a:ext uri="{FF2B5EF4-FFF2-40B4-BE49-F238E27FC236}">
                  <a16:creationId xmlns:a16="http://schemas.microsoft.com/office/drawing/2014/main" id="{E39BD9A4-F1A4-44F1-9DF6-CD2E9A4B2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461" y="2682891"/>
              <a:ext cx="2815403" cy="1400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F584A7-10BB-4E22-A114-AE91C1E9719E}"/>
              </a:ext>
            </a:extLst>
          </p:cNvPr>
          <p:cNvCxnSpPr>
            <a:endCxn id="29710" idx="0"/>
          </p:cNvCxnSpPr>
          <p:nvPr/>
        </p:nvCxnSpPr>
        <p:spPr>
          <a:xfrm>
            <a:off x="4572000" y="1371600"/>
            <a:ext cx="0" cy="4937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2477EC4-AB1F-42E7-8D51-FD46FA131F62}"/>
              </a:ext>
            </a:extLst>
          </p:cNvPr>
          <p:cNvCxnSpPr>
            <a:endCxn id="29711" idx="0"/>
          </p:cNvCxnSpPr>
          <p:nvPr/>
        </p:nvCxnSpPr>
        <p:spPr>
          <a:xfrm rot="5400000">
            <a:off x="3000375" y="293688"/>
            <a:ext cx="493713" cy="2649537"/>
          </a:xfrm>
          <a:prstGeom prst="bentConnector3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0723B30-48FB-46F3-BFDE-51B84E589AB1}"/>
              </a:ext>
            </a:extLst>
          </p:cNvPr>
          <p:cNvCxnSpPr>
            <a:endCxn id="29709" idx="0"/>
          </p:cNvCxnSpPr>
          <p:nvPr/>
        </p:nvCxnSpPr>
        <p:spPr>
          <a:xfrm rot="16200000" flipH="1">
            <a:off x="5650706" y="292894"/>
            <a:ext cx="493713" cy="265112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6518E6-91D3-47D4-956F-1E6431421283}"/>
              </a:ext>
            </a:extLst>
          </p:cNvPr>
          <p:cNvCxnSpPr/>
          <p:nvPr/>
        </p:nvCxnSpPr>
        <p:spPr>
          <a:xfrm>
            <a:off x="4854575" y="2570163"/>
            <a:ext cx="257175" cy="46037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7FB182-436E-4946-A3AB-C70FE9988BE5}"/>
              </a:ext>
            </a:extLst>
          </p:cNvPr>
          <p:cNvCxnSpPr/>
          <p:nvPr/>
        </p:nvCxnSpPr>
        <p:spPr>
          <a:xfrm>
            <a:off x="6964363" y="2427288"/>
            <a:ext cx="128587" cy="3111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3806CC-3B3B-4B53-85E5-AFC4AD5A111D}"/>
              </a:ext>
            </a:extLst>
          </p:cNvPr>
          <p:cNvCxnSpPr/>
          <p:nvPr/>
        </p:nvCxnSpPr>
        <p:spPr>
          <a:xfrm flipH="1">
            <a:off x="1425575" y="2738438"/>
            <a:ext cx="34925" cy="2921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B411BA-E45E-4ED8-ABD2-721169089A30}"/>
              </a:ext>
            </a:extLst>
          </p:cNvPr>
          <p:cNvCxnSpPr/>
          <p:nvPr/>
        </p:nvCxnSpPr>
        <p:spPr>
          <a:xfrm flipH="1" flipV="1">
            <a:off x="2111375" y="2508250"/>
            <a:ext cx="342900" cy="619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C6102-E768-445A-85ED-E3E739F0A3B5}"/>
              </a:ext>
            </a:extLst>
          </p:cNvPr>
          <p:cNvCxnSpPr/>
          <p:nvPr/>
        </p:nvCxnSpPr>
        <p:spPr>
          <a:xfrm flipH="1">
            <a:off x="2454275" y="2738438"/>
            <a:ext cx="257175" cy="889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upload.wikimedia.org/wikipedia/commons/thumb/4/4b/Doomsday_Clock_graph.svg/1920px-Doomsday_Clock_graph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9659" r="3521"/>
          <a:stretch/>
        </p:blipFill>
        <p:spPr bwMode="auto">
          <a:xfrm>
            <a:off x="609600" y="1828800"/>
            <a:ext cx="7924800" cy="2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3375D-BACA-4877-9561-3B767862C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Point Anomaly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5A00C4-9AEE-4258-9A71-96BE9EB52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4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4184" y="1442422"/>
            <a:ext cx="6077510" cy="3771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956" indent="-257749"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Statistical</a:t>
            </a:r>
          </a:p>
          <a:p>
            <a:pPr>
              <a:lnSpc>
                <a:spcPct val="100000"/>
              </a:lnSpc>
              <a:buClr>
                <a:srgbClr val="0B7A9C"/>
              </a:buClr>
              <a:buFont typeface="Wingdings"/>
              <a:buChar char=""/>
            </a:pPr>
            <a:endParaRPr sz="247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8956" indent="-257749">
              <a:spcBef>
                <a:spcPts val="1434"/>
              </a:spcBef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Proximity-based</a:t>
            </a:r>
            <a:endParaRPr sz="2471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0B7A9C"/>
              </a:buClr>
              <a:buFont typeface="Wingdings"/>
              <a:buChar char=""/>
            </a:pPr>
            <a:endParaRPr sz="3662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8956" indent="-257749"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Density-based</a:t>
            </a:r>
            <a:endParaRPr sz="2471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0B7A9C"/>
              </a:buClr>
              <a:buFont typeface="Wingdings"/>
              <a:buChar char=""/>
            </a:pPr>
            <a:endParaRPr sz="3662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8956" indent="-257749"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Clustering-based</a:t>
            </a:r>
          </a:p>
          <a:p>
            <a:pPr>
              <a:spcBef>
                <a:spcPts val="35"/>
              </a:spcBef>
            </a:pPr>
            <a:endParaRPr sz="3662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1" y="9366"/>
            <a:ext cx="8915399" cy="6572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ct val="100000"/>
              </a:lnSpc>
            </a:pPr>
            <a:r>
              <a:rPr spc="-9" dirty="0"/>
              <a:t>Techniques for </a:t>
            </a:r>
            <a:r>
              <a:rPr spc="-4" dirty="0"/>
              <a:t>anomaly</a:t>
            </a:r>
            <a:r>
              <a:rPr spc="62" dirty="0"/>
              <a:t> </a:t>
            </a:r>
            <a:r>
              <a:rPr spc="-9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6518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4943" y="76200"/>
            <a:ext cx="7134114" cy="6572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ct val="100000"/>
              </a:lnSpc>
            </a:pPr>
            <a:r>
              <a:rPr spc="-9" dirty="0"/>
              <a:t>Statistical outlier</a:t>
            </a:r>
            <a:r>
              <a:rPr spc="44" dirty="0"/>
              <a:t> </a:t>
            </a:r>
            <a:r>
              <a:rPr spc="-9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300" y="1447801"/>
            <a:ext cx="7362824" cy="3759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178" marR="1353743" indent="-266714">
              <a:lnSpc>
                <a:spcPts val="2665"/>
              </a:lnSpc>
            </a:pPr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Outliers </a:t>
            </a:r>
            <a:r>
              <a:rPr sz="2471" b="1" spc="4" dirty="0">
                <a:solidFill>
                  <a:schemeClr val="tx1"/>
                </a:solidFill>
                <a:latin typeface="Arial"/>
                <a:cs typeface="Arial"/>
              </a:rPr>
              <a:t>are </a:t>
            </a:r>
            <a:r>
              <a:rPr sz="2471" b="1" spc="-4" dirty="0">
                <a:solidFill>
                  <a:schemeClr val="tx1"/>
                </a:solidFill>
                <a:latin typeface="Arial"/>
                <a:cs typeface="Arial"/>
              </a:rPr>
              <a:t>objects that </a:t>
            </a:r>
            <a:r>
              <a:rPr sz="2471" b="1" spc="4" dirty="0">
                <a:solidFill>
                  <a:schemeClr val="tx1"/>
                </a:solidFill>
                <a:latin typeface="Arial"/>
                <a:cs typeface="Arial"/>
              </a:rPr>
              <a:t>are fit  </a:t>
            </a:r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poorly </a:t>
            </a:r>
            <a:r>
              <a:rPr sz="2471" b="1" spc="4" dirty="0">
                <a:solidFill>
                  <a:schemeClr val="tx1"/>
                </a:solidFill>
                <a:latin typeface="Arial"/>
                <a:cs typeface="Arial"/>
              </a:rPr>
              <a:t>by </a:t>
            </a:r>
            <a:r>
              <a:rPr sz="2471" b="1" dirty="0">
                <a:solidFill>
                  <a:schemeClr val="tx1"/>
                </a:solidFill>
                <a:latin typeface="Arial"/>
                <a:cs typeface="Arial"/>
              </a:rPr>
              <a:t>a statistical</a:t>
            </a:r>
            <a:r>
              <a:rPr sz="2471" b="1" spc="-1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b="1" spc="-4" dirty="0">
                <a:solidFill>
                  <a:schemeClr val="tx1"/>
                </a:solidFill>
                <a:latin typeface="Arial"/>
                <a:cs typeface="Arial"/>
              </a:rPr>
              <a:t>model.</a:t>
            </a:r>
            <a:endParaRPr sz="2471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344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14902" marR="997377" indent="-303696">
              <a:lnSpc>
                <a:spcPts val="2665"/>
              </a:lnSpc>
              <a:buClr>
                <a:srgbClr val="0B7A9C"/>
              </a:buClr>
              <a:buSzPct val="75000"/>
              <a:buFont typeface="Wingdings"/>
              <a:buChar char=""/>
              <a:tabLst>
                <a:tab pos="314902" algn="l"/>
                <a:tab pos="315462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Estimate a parametric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model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describing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 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distribution of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471" spc="-12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</a:p>
          <a:p>
            <a:pPr>
              <a:spcBef>
                <a:spcPts val="40"/>
              </a:spcBef>
              <a:buClr>
                <a:srgbClr val="0B7A9C"/>
              </a:buClr>
              <a:buFont typeface="Wingdings"/>
              <a:buChar char=""/>
            </a:pPr>
            <a:endParaRPr sz="225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14902" indent="-303696">
              <a:buClr>
                <a:srgbClr val="0B7A9C"/>
              </a:buClr>
              <a:buSzPct val="75000"/>
              <a:buFont typeface="Wingdings"/>
              <a:buChar char=""/>
              <a:tabLst>
                <a:tab pos="314902" algn="l"/>
                <a:tab pos="315462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Apply a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statistical test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that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depends</a:t>
            </a:r>
            <a:r>
              <a:rPr sz="2471" spc="-19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on</a:t>
            </a:r>
          </a:p>
          <a:p>
            <a:pPr marL="667346" lvl="1" indent="-252706">
              <a:spcBef>
                <a:spcPts val="371"/>
              </a:spcBef>
              <a:buClr>
                <a:srgbClr val="0B7A9C"/>
              </a:buClr>
              <a:buChar char="–"/>
              <a:tabLst>
                <a:tab pos="667906" algn="l"/>
              </a:tabLst>
            </a:pP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Properties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of test</a:t>
            </a:r>
            <a:r>
              <a:rPr sz="2118" spc="-1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instance</a:t>
            </a:r>
          </a:p>
          <a:p>
            <a:pPr marL="667346" lvl="1" indent="-252706">
              <a:spcBef>
                <a:spcPts val="357"/>
              </a:spcBef>
              <a:buClr>
                <a:srgbClr val="0B7A9C"/>
              </a:buClr>
              <a:buChar char="–"/>
              <a:tabLst>
                <a:tab pos="667906" algn="l"/>
              </a:tabLst>
            </a:pP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Parameters of </a:t>
            </a:r>
            <a:r>
              <a:rPr sz="2118" spc="4" dirty="0">
                <a:solidFill>
                  <a:schemeClr val="tx1"/>
                </a:solidFill>
                <a:latin typeface="Arial"/>
                <a:cs typeface="Arial"/>
              </a:rPr>
              <a:t>model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(e.g., </a:t>
            </a:r>
            <a:r>
              <a:rPr sz="2118" spc="4" dirty="0">
                <a:solidFill>
                  <a:schemeClr val="tx1"/>
                </a:solidFill>
                <a:latin typeface="Arial"/>
                <a:cs typeface="Arial"/>
              </a:rPr>
              <a:t>mean,</a:t>
            </a:r>
            <a:r>
              <a:rPr sz="2118" spc="-19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variance)</a:t>
            </a:r>
            <a:endParaRPr sz="2118" dirty="0">
              <a:solidFill>
                <a:schemeClr val="tx1"/>
              </a:solidFill>
              <a:latin typeface="Arial"/>
              <a:cs typeface="Arial"/>
            </a:endParaRPr>
          </a:p>
          <a:p>
            <a:pPr marL="667346" lvl="1" indent="-252706">
              <a:spcBef>
                <a:spcPts val="335"/>
              </a:spcBef>
              <a:buClr>
                <a:srgbClr val="0B7A9C"/>
              </a:buClr>
              <a:buChar char="–"/>
              <a:tabLst>
                <a:tab pos="667906" algn="l"/>
              </a:tabLst>
            </a:pP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Confidence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limit (related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to </a:t>
            </a:r>
            <a:r>
              <a:rPr sz="2118" spc="4" dirty="0">
                <a:solidFill>
                  <a:schemeClr val="tx1"/>
                </a:solidFill>
                <a:latin typeface="Arial"/>
                <a:cs typeface="Arial"/>
              </a:rPr>
              <a:t>number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of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expected</a:t>
            </a:r>
            <a:r>
              <a:rPr sz="2118" spc="-8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outliers)</a:t>
            </a:r>
            <a:endParaRPr sz="2118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065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183569"/>
            <a:ext cx="6981714" cy="6572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ct val="100000"/>
              </a:lnSpc>
            </a:pPr>
            <a:r>
              <a:rPr spc="-9" dirty="0"/>
              <a:t>Statistical outlier</a:t>
            </a:r>
            <a:r>
              <a:rPr spc="44" dirty="0"/>
              <a:t> </a:t>
            </a:r>
            <a:r>
              <a:rPr spc="-9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3536" y="1404771"/>
            <a:ext cx="5252757" cy="757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902" indent="-303696">
              <a:buClr>
                <a:srgbClr val="0B7A9C"/>
              </a:buClr>
              <a:buSzPct val="75000"/>
              <a:buFont typeface="Wingdings"/>
              <a:buChar char=""/>
              <a:tabLst>
                <a:tab pos="314902" algn="l"/>
                <a:tab pos="315462" algn="l"/>
              </a:tabLst>
            </a:pP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Univariate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Gaussian</a:t>
            </a:r>
            <a:r>
              <a:rPr sz="2471" spc="-2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distribution</a:t>
            </a:r>
          </a:p>
          <a:p>
            <a:pPr marL="460025">
              <a:spcBef>
                <a:spcPts val="375"/>
              </a:spcBef>
              <a:tabLst>
                <a:tab pos="761480" algn="l"/>
              </a:tabLst>
            </a:pP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–	Outlier </a:t>
            </a:r>
            <a:r>
              <a:rPr sz="2118" spc="4" dirty="0">
                <a:solidFill>
                  <a:schemeClr val="tx1"/>
                </a:solidFill>
                <a:latin typeface="Arial"/>
                <a:cs typeface="Arial"/>
              </a:rPr>
              <a:t>defined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by </a:t>
            </a:r>
            <a:r>
              <a:rPr sz="2118" spc="-9" dirty="0">
                <a:solidFill>
                  <a:schemeClr val="tx1"/>
                </a:solidFill>
                <a:latin typeface="Arial"/>
                <a:cs typeface="Arial"/>
              </a:rPr>
              <a:t>z-score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&gt;</a:t>
            </a:r>
            <a:r>
              <a:rPr sz="2118" spc="-8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threshold</a:t>
            </a:r>
          </a:p>
        </p:txBody>
      </p:sp>
      <p:sp>
        <p:nvSpPr>
          <p:cNvPr id="4" name="object 4"/>
          <p:cNvSpPr/>
          <p:nvPr/>
        </p:nvSpPr>
        <p:spPr>
          <a:xfrm>
            <a:off x="2245658" y="2632934"/>
            <a:ext cx="4477871" cy="2544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626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54624"/>
            <a:ext cx="7044577" cy="6572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ct val="100000"/>
              </a:lnSpc>
            </a:pPr>
            <a:r>
              <a:rPr spc="-9" dirty="0"/>
              <a:t>Grubbs’</a:t>
            </a:r>
            <a:r>
              <a:rPr spc="-44" dirty="0"/>
              <a:t> </a:t>
            </a:r>
            <a:r>
              <a:rPr spc="-9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066800"/>
            <a:ext cx="6968378" cy="2103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956" indent="-257749"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Detect outliers in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univariate</a:t>
            </a:r>
            <a:r>
              <a:rPr sz="2471" spc="-62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</a:p>
          <a:p>
            <a:pPr marL="268956" indent="-257749">
              <a:spcBef>
                <a:spcPts val="657"/>
              </a:spcBef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Assume data comes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from </a:t>
            </a:r>
            <a:r>
              <a:rPr sz="2471" spc="-4" dirty="0">
                <a:solidFill>
                  <a:schemeClr val="tx1"/>
                </a:solidFill>
                <a:latin typeface="Arial"/>
                <a:cs typeface="Arial"/>
              </a:rPr>
              <a:t>normal</a:t>
            </a:r>
            <a:r>
              <a:rPr sz="2471" spc="-7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distribution</a:t>
            </a:r>
          </a:p>
          <a:p>
            <a:pPr marL="268956" marR="4483" indent="-257749">
              <a:spcBef>
                <a:spcPts val="657"/>
              </a:spcBef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Detects one outlier at a time, </a:t>
            </a:r>
            <a:r>
              <a:rPr sz="2471" spc="-9" dirty="0">
                <a:solidFill>
                  <a:schemeClr val="tx1"/>
                </a:solidFill>
                <a:latin typeface="Arial"/>
                <a:cs typeface="Arial"/>
              </a:rPr>
              <a:t>remove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outlier,  and</a:t>
            </a:r>
            <a:r>
              <a:rPr sz="2471" spc="-10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repeat</a:t>
            </a:r>
          </a:p>
          <a:p>
            <a:pPr marL="414640">
              <a:spcBef>
                <a:spcPts val="604"/>
              </a:spcBef>
              <a:tabLst>
                <a:tab pos="718334" algn="l"/>
              </a:tabLst>
            </a:pP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–	H</a:t>
            </a:r>
            <a:r>
              <a:rPr sz="2118" spc="-6" baseline="-20833" dirty="0">
                <a:solidFill>
                  <a:schemeClr val="tx1"/>
                </a:solidFill>
                <a:latin typeface="Arial"/>
                <a:cs typeface="Arial"/>
              </a:rPr>
              <a:t>0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: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There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is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no outlier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2118" spc="-106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4013" y="3217434"/>
            <a:ext cx="4033557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314902" algn="l"/>
              </a:tabLst>
            </a:pP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–	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H</a:t>
            </a:r>
            <a:r>
              <a:rPr sz="2118" baseline="-20833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: There </a:t>
            </a:r>
            <a:r>
              <a:rPr sz="2118" spc="-4" dirty="0">
                <a:solidFill>
                  <a:schemeClr val="tx1"/>
                </a:solidFill>
                <a:latin typeface="Arial"/>
                <a:cs typeface="Arial"/>
              </a:rPr>
              <a:t>is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at least one</a:t>
            </a:r>
            <a:r>
              <a:rPr sz="2118" spc="-137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chemeClr val="tx1"/>
                </a:solidFill>
                <a:latin typeface="Arial"/>
                <a:cs typeface="Arial"/>
              </a:rPr>
              <a:t>outlier</a:t>
            </a:r>
            <a:endParaRPr sz="211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9915" y="3217434"/>
            <a:ext cx="328332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316583" algn="l"/>
              </a:tabLst>
            </a:pPr>
            <a:r>
              <a:rPr sz="2118" u="heavy" dirty="0">
                <a:solidFill>
                  <a:schemeClr val="tx1"/>
                </a:solidFill>
                <a:latin typeface="Arial"/>
                <a:cs typeface="Arial"/>
              </a:rPr>
              <a:t> 	</a:t>
            </a:r>
            <a:endParaRPr sz="211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3621742"/>
            <a:ext cx="3203201" cy="38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956" indent="-257749"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Grubbs’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test</a:t>
            </a:r>
            <a:r>
              <a:rPr sz="2471" spc="-1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statistic:</a:t>
            </a:r>
            <a:endParaRPr sz="247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599" y="4538832"/>
            <a:ext cx="1930774" cy="38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956" indent="-257749">
              <a:buClr>
                <a:srgbClr val="0B7A9C"/>
              </a:buClr>
              <a:buSzPct val="75000"/>
              <a:buFont typeface="Wingdings"/>
              <a:buChar char=""/>
              <a:tabLst>
                <a:tab pos="269516" algn="l"/>
              </a:tabLst>
            </a:pPr>
            <a:r>
              <a:rPr sz="2471" dirty="0">
                <a:solidFill>
                  <a:schemeClr val="tx1"/>
                </a:solidFill>
                <a:latin typeface="Arial"/>
                <a:cs typeface="Arial"/>
              </a:rPr>
              <a:t>Reject H</a:t>
            </a:r>
            <a:r>
              <a:rPr sz="2449" baseline="-19519" dirty="0">
                <a:solidFill>
                  <a:schemeClr val="tx1"/>
                </a:solidFill>
                <a:latin typeface="Arial"/>
                <a:cs typeface="Arial"/>
              </a:rPr>
              <a:t>0</a:t>
            </a:r>
            <a:r>
              <a:rPr sz="2449" spc="172" baseline="-1951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471" spc="4" dirty="0">
                <a:solidFill>
                  <a:schemeClr val="tx1"/>
                </a:solidFill>
                <a:latin typeface="Arial"/>
                <a:cs typeface="Arial"/>
              </a:rPr>
              <a:t>if:</a:t>
            </a:r>
            <a:endParaRPr sz="247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9790" y="3577812"/>
            <a:ext cx="0" cy="452157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2063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44682" y="3577812"/>
            <a:ext cx="0" cy="452157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2063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151" y="4059216"/>
            <a:ext cx="1396253" cy="0"/>
          </a:xfrm>
          <a:custGeom>
            <a:avLst/>
            <a:gdLst/>
            <a:ahLst/>
            <a:cxnLst/>
            <a:rect l="l" t="t" r="r" b="b"/>
            <a:pathLst>
              <a:path w="1582420">
                <a:moveTo>
                  <a:pt x="0" y="0"/>
                </a:moveTo>
                <a:lnTo>
                  <a:pt x="1581911" y="0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2720" y="4069082"/>
            <a:ext cx="136151" cy="35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294" i="1" dirty="0">
                <a:solidFill>
                  <a:schemeClr val="tx1"/>
                </a:solidFill>
                <a:latin typeface="Times New Roman"/>
                <a:cs typeface="Times New Roman"/>
              </a:rPr>
              <a:t>s</a:t>
            </a:r>
            <a:endParaRPr sz="229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2824" y="3840482"/>
            <a:ext cx="473449" cy="35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294" i="1" spc="4" dirty="0">
                <a:solidFill>
                  <a:schemeClr val="tx1"/>
                </a:solidFill>
                <a:latin typeface="Times New Roman"/>
                <a:cs typeface="Times New Roman"/>
              </a:rPr>
              <a:t>G</a:t>
            </a:r>
            <a:r>
              <a:rPr sz="2294" i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94" dirty="0">
                <a:solidFill>
                  <a:schemeClr val="tx1"/>
                </a:solidFill>
                <a:latin typeface="Symbol"/>
                <a:cs typeface="Symbol"/>
              </a:rPr>
              <a:t></a:t>
            </a:r>
            <a:endParaRPr sz="2294">
              <a:solidFill>
                <a:schemeClr val="tx1"/>
              </a:solidFill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91464" y="3584987"/>
            <a:ext cx="1298762" cy="35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294" spc="-13" dirty="0">
                <a:solidFill>
                  <a:schemeClr val="tx1"/>
                </a:solidFill>
                <a:latin typeface="Times New Roman"/>
                <a:cs typeface="Times New Roman"/>
              </a:rPr>
              <a:t>max </a:t>
            </a:r>
            <a:r>
              <a:rPr sz="2294" i="1" spc="4" dirty="0">
                <a:solidFill>
                  <a:schemeClr val="tx1"/>
                </a:solidFill>
                <a:latin typeface="Times New Roman"/>
                <a:cs typeface="Times New Roman"/>
              </a:rPr>
              <a:t>X </a:t>
            </a:r>
            <a:r>
              <a:rPr sz="2294" dirty="0">
                <a:solidFill>
                  <a:schemeClr val="tx1"/>
                </a:solidFill>
                <a:latin typeface="Symbol"/>
                <a:cs typeface="Symbol"/>
              </a:rPr>
              <a:t></a:t>
            </a:r>
            <a:r>
              <a:rPr sz="2294" spc="247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94" i="1" spc="4" dirty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endParaRPr sz="229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54779" y="5374338"/>
            <a:ext cx="38100" cy="19050"/>
          </a:xfrm>
          <a:custGeom>
            <a:avLst/>
            <a:gdLst/>
            <a:ahLst/>
            <a:cxnLst/>
            <a:rect l="l" t="t" r="r" b="b"/>
            <a:pathLst>
              <a:path w="43179" h="21590">
                <a:moveTo>
                  <a:pt x="0" y="21335"/>
                </a:moveTo>
                <a:lnTo>
                  <a:pt x="42671" y="0"/>
                </a:lnTo>
              </a:path>
            </a:pathLst>
          </a:custGeom>
          <a:ln w="13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2430" y="5379718"/>
            <a:ext cx="53788" cy="94129"/>
          </a:xfrm>
          <a:custGeom>
            <a:avLst/>
            <a:gdLst/>
            <a:ahLst/>
            <a:cxnLst/>
            <a:rect l="l" t="t" r="r" b="b"/>
            <a:pathLst>
              <a:path w="60960" h="106679">
                <a:moveTo>
                  <a:pt x="0" y="0"/>
                </a:moveTo>
                <a:lnTo>
                  <a:pt x="60959" y="106679"/>
                </a:lnTo>
              </a:path>
            </a:pathLst>
          </a:custGeom>
          <a:ln w="26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51597" y="5188769"/>
            <a:ext cx="336176" cy="285190"/>
          </a:xfrm>
          <a:custGeom>
            <a:avLst/>
            <a:gdLst/>
            <a:ahLst/>
            <a:cxnLst/>
            <a:rect l="l" t="t" r="r" b="b"/>
            <a:pathLst>
              <a:path w="381000" h="323215">
                <a:moveTo>
                  <a:pt x="0" y="323087"/>
                </a:moveTo>
                <a:lnTo>
                  <a:pt x="79247" y="0"/>
                </a:lnTo>
                <a:lnTo>
                  <a:pt x="380999" y="0"/>
                </a:lnTo>
              </a:path>
            </a:pathLst>
          </a:custGeom>
          <a:ln w="13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28838" y="5151117"/>
            <a:ext cx="1726826" cy="0"/>
          </a:xfrm>
          <a:custGeom>
            <a:avLst/>
            <a:gdLst/>
            <a:ahLst/>
            <a:cxnLst/>
            <a:rect l="l" t="t" r="r" b="b"/>
            <a:pathLst>
              <a:path w="1957070">
                <a:moveTo>
                  <a:pt x="0" y="0"/>
                </a:moveTo>
                <a:lnTo>
                  <a:pt x="1956815" y="0"/>
                </a:lnTo>
              </a:path>
            </a:pathLst>
          </a:custGeom>
          <a:ln w="13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43269" y="5242558"/>
            <a:ext cx="35299" cy="21851"/>
          </a:xfrm>
          <a:custGeom>
            <a:avLst/>
            <a:gdLst/>
            <a:ahLst/>
            <a:cxnLst/>
            <a:rect l="l" t="t" r="r" b="b"/>
            <a:pathLst>
              <a:path w="40004" h="24764">
                <a:moveTo>
                  <a:pt x="0" y="24383"/>
                </a:moveTo>
                <a:lnTo>
                  <a:pt x="39623" y="0"/>
                </a:lnTo>
              </a:path>
            </a:pathLst>
          </a:custGeom>
          <a:ln w="13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78230" y="5250626"/>
            <a:ext cx="53788" cy="344581"/>
          </a:xfrm>
          <a:custGeom>
            <a:avLst/>
            <a:gdLst/>
            <a:ahLst/>
            <a:cxnLst/>
            <a:rect l="l" t="t" r="r" b="b"/>
            <a:pathLst>
              <a:path w="60960" h="390525">
                <a:moveTo>
                  <a:pt x="0" y="0"/>
                </a:moveTo>
                <a:lnTo>
                  <a:pt x="60959" y="390143"/>
                </a:lnTo>
              </a:path>
            </a:pathLst>
          </a:custGeom>
          <a:ln w="26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37397" y="4677781"/>
            <a:ext cx="1842247" cy="917201"/>
          </a:xfrm>
          <a:custGeom>
            <a:avLst/>
            <a:gdLst/>
            <a:ahLst/>
            <a:cxnLst/>
            <a:rect l="l" t="t" r="r" b="b"/>
            <a:pathLst>
              <a:path w="2087879" h="1039495">
                <a:moveTo>
                  <a:pt x="0" y="1039367"/>
                </a:moveTo>
                <a:lnTo>
                  <a:pt x="79247" y="0"/>
                </a:lnTo>
                <a:lnTo>
                  <a:pt x="2087879" y="0"/>
                </a:lnTo>
              </a:path>
            </a:pathLst>
          </a:custGeom>
          <a:ln w="13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49909" y="5158519"/>
            <a:ext cx="110097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250" i="1" spc="-4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sz="2250" spc="-4" dirty="0">
                <a:solidFill>
                  <a:schemeClr val="tx1"/>
                </a:solidFill>
                <a:latin typeface="Symbol"/>
                <a:cs typeface="Symbol"/>
              </a:rPr>
              <a:t></a:t>
            </a:r>
            <a:r>
              <a:rPr sz="2250" spc="-4" dirty="0">
                <a:solidFill>
                  <a:schemeClr val="tx1"/>
                </a:solidFill>
                <a:latin typeface="Times New Roman"/>
                <a:cs typeface="Times New Roman"/>
              </a:rPr>
              <a:t> 2 </a:t>
            </a:r>
            <a:r>
              <a:rPr sz="2250" spc="-4" dirty="0">
                <a:solidFill>
                  <a:schemeClr val="tx1"/>
                </a:solidFill>
                <a:latin typeface="Symbol"/>
                <a:cs typeface="Symbol"/>
              </a:rPr>
              <a:t></a:t>
            </a:r>
            <a:r>
              <a:rPr sz="2250" spc="-37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50" i="1" spc="93" dirty="0">
                <a:solidFill>
                  <a:schemeClr val="tx1"/>
                </a:solidFill>
                <a:latin typeface="Times New Roman"/>
                <a:cs typeface="Times New Roman"/>
              </a:rPr>
              <a:t>t</a:t>
            </a:r>
            <a:r>
              <a:rPr sz="1919" spc="139" baseline="44061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 sz="1919" baseline="4406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8283" y="4569537"/>
            <a:ext cx="20562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375" i="1" spc="224" baseline="-25054" dirty="0">
                <a:solidFill>
                  <a:schemeClr val="tx1"/>
                </a:solidFill>
                <a:latin typeface="Times New Roman"/>
                <a:cs typeface="Times New Roman"/>
              </a:rPr>
              <a:t>t</a:t>
            </a:r>
            <a:r>
              <a:rPr sz="1279" spc="13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 sz="1279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5317" y="4760485"/>
            <a:ext cx="82755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250" u="heavy" spc="-4" dirty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sz="2250" u="heavy" spc="-37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50" i="1" u="heavy" spc="-4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sz="2250" i="1" u="heavy" spc="7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50" u="heavy" spc="-4" dirty="0">
                <a:solidFill>
                  <a:schemeClr val="tx1"/>
                </a:solidFill>
                <a:latin typeface="Symbol"/>
                <a:cs typeface="Symbol"/>
              </a:rPr>
              <a:t></a:t>
            </a:r>
            <a:r>
              <a:rPr sz="2250" u="heavy" spc="-353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50" u="heavy" spc="-71" dirty="0">
                <a:solidFill>
                  <a:schemeClr val="tx1"/>
                </a:solidFill>
                <a:latin typeface="Times New Roman"/>
                <a:cs typeface="Times New Roman"/>
              </a:rPr>
              <a:t>1)</a:t>
            </a:r>
            <a:endParaRPr sz="225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95588">
              <a:spcBef>
                <a:spcPts val="560"/>
              </a:spcBef>
            </a:pPr>
            <a:r>
              <a:rPr sz="2250" i="1" spc="-4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endParaRPr sz="225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28192" y="4937986"/>
            <a:ext cx="46168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250" i="1" spc="-4" dirty="0">
                <a:solidFill>
                  <a:schemeClr val="tx1"/>
                </a:solidFill>
                <a:latin typeface="Times New Roman"/>
                <a:cs typeface="Times New Roman"/>
              </a:rPr>
              <a:t>G</a:t>
            </a:r>
            <a:r>
              <a:rPr sz="2250" i="1" spc="-49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250" spc="-4" dirty="0">
                <a:solidFill>
                  <a:schemeClr val="tx1"/>
                </a:solidFill>
                <a:latin typeface="Symbol"/>
                <a:cs typeface="Symbol"/>
              </a:rPr>
              <a:t></a:t>
            </a:r>
            <a:endParaRPr sz="2250">
              <a:solidFill>
                <a:schemeClr val="tx1"/>
              </a:solidFill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39613" y="5433959"/>
            <a:ext cx="670112" cy="1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927" spc="22" dirty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sz="971" i="1" spc="22" dirty="0">
                <a:solidFill>
                  <a:schemeClr val="tx1"/>
                </a:solidFill>
                <a:latin typeface="Symbol"/>
                <a:cs typeface="Symbol"/>
              </a:rPr>
              <a:t></a:t>
            </a:r>
            <a:r>
              <a:rPr sz="971" i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dirty="0">
                <a:solidFill>
                  <a:schemeClr val="tx1"/>
                </a:solidFill>
                <a:latin typeface="Times New Roman"/>
                <a:cs typeface="Times New Roman"/>
              </a:rPr>
              <a:t>/</a:t>
            </a:r>
            <a:r>
              <a:rPr sz="927" spc="-62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i="1" spc="4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sz="927" i="1" spc="-44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dirty="0">
                <a:solidFill>
                  <a:schemeClr val="tx1"/>
                </a:solidFill>
                <a:latin typeface="Times New Roman"/>
                <a:cs typeface="Times New Roman"/>
              </a:rPr>
              <a:t>,</a:t>
            </a:r>
            <a:r>
              <a:rPr sz="927" spc="-137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i="1" spc="4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sz="927" i="1" spc="-66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spc="40" dirty="0">
                <a:solidFill>
                  <a:schemeClr val="tx1"/>
                </a:solidFill>
                <a:latin typeface="Symbol"/>
                <a:cs typeface="Symbol"/>
              </a:rPr>
              <a:t></a:t>
            </a:r>
            <a:r>
              <a:rPr sz="927" spc="40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r>
              <a:rPr sz="927" spc="-14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sz="927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2413" y="4974069"/>
            <a:ext cx="672913" cy="1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927" spc="22" dirty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sz="971" i="1" spc="22" dirty="0">
                <a:solidFill>
                  <a:schemeClr val="tx1"/>
                </a:solidFill>
                <a:latin typeface="Symbol"/>
                <a:cs typeface="Symbol"/>
              </a:rPr>
              <a:t></a:t>
            </a:r>
            <a:r>
              <a:rPr sz="971" i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dirty="0">
                <a:solidFill>
                  <a:schemeClr val="tx1"/>
                </a:solidFill>
                <a:latin typeface="Times New Roman"/>
                <a:cs typeface="Times New Roman"/>
              </a:rPr>
              <a:t>/</a:t>
            </a:r>
            <a:r>
              <a:rPr sz="927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i="1" spc="4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sz="927" i="1" spc="-44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dirty="0">
                <a:solidFill>
                  <a:schemeClr val="tx1"/>
                </a:solidFill>
                <a:latin typeface="Times New Roman"/>
                <a:cs typeface="Times New Roman"/>
              </a:rPr>
              <a:t>,</a:t>
            </a:r>
            <a:r>
              <a:rPr sz="927" spc="-137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i="1" spc="4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sz="927" i="1" spc="-66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spc="31" dirty="0">
                <a:solidFill>
                  <a:schemeClr val="tx1"/>
                </a:solidFill>
                <a:latin typeface="Symbol"/>
                <a:cs typeface="Symbol"/>
              </a:rPr>
              <a:t></a:t>
            </a:r>
            <a:r>
              <a:rPr sz="927" spc="31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r>
              <a:rPr sz="927" spc="-119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927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sz="927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F97E54-26F5-46DA-9AAF-FB4F94B87425}"/>
              </a:ext>
            </a:extLst>
          </p:cNvPr>
          <p:cNvSpPr txBox="1"/>
          <p:nvPr/>
        </p:nvSpPr>
        <p:spPr>
          <a:xfrm>
            <a:off x="4876800" y="64008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Student-t-test</a:t>
            </a:r>
          </a:p>
        </p:txBody>
      </p:sp>
    </p:spTree>
    <p:extLst>
      <p:ext uri="{BB962C8B-B14F-4D97-AF65-F5344CB8AC3E}">
        <p14:creationId xmlns:p14="http://schemas.microsoft.com/office/powerpoint/2010/main" val="621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B0F3-D22D-4D6B-BA45-CD786E3E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routine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D413-9C95-4B64-B89B-FA1D266E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www.mathworks.com/help/matlab/ref/isoutlier.html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3066" y="2590800"/>
            <a:ext cx="8133202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example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 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5"/>
              </a:rPr>
              <a:t>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returns a logical array whose elements are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when an outlier is detected in the corresponding element of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By default, an outlier is a value that is more than three scaled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median absolute deviations (MAD)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away from the median. If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matrix or table, then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operates on each column separately. If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multidimensional array, then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operates along the first dimension whose size does not equal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example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 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5"/>
              </a:rPr>
              <a:t>A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8"/>
              </a:rPr>
              <a:t>method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specifies a method for detecting outliers. For example,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A,'mean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')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returns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all elements more than three standard deviations from the mean.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 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5"/>
              </a:rPr>
              <a:t>A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,'percentiles',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9"/>
              </a:rPr>
              <a:t>threshold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defines outliers as points outside of the percentiles specified in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threshold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The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threshold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argument is a two-element row vector containing the lower and upper percentile thresholds, such as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[10 90]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example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 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5"/>
              </a:rPr>
              <a:t>A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1"/>
              </a:rPr>
              <a:t>movmethod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2"/>
              </a:rPr>
              <a:t>window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specifies a moving method for detecting local outliers according to a window length defined by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window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For example,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(A,'movmedian',5)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returns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all elements more than three local scaled MAD from the local median within a sliding window containing five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example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 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___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4"/>
              </a:rPr>
              <a:t>dim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operates along dimension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dim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any of the previous syntaxes. For example,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(A,2)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operates on each row of a matrix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example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 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___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5"/>
              </a:rPr>
              <a:t>Name,Value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specifies additional parameters for detecting outliers using one or more name-value pair arguments. For example, 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(A,'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SamplePoints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',t)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detects outliers in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A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relative to the corresponding elements of a time vector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example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4"/>
              </a:rPr>
              <a:t>TF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7"/>
              </a:rPr>
              <a:t>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8"/>
              </a:rPr>
              <a:t>U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4B87"/>
                </a:solidFill>
                <a:effectLst/>
                <a:latin typeface="Menlo"/>
                <a:cs typeface="Arial" panose="020B0604020202020204" pitchFamily="34" charset="0"/>
                <a:hlinkClick r:id="rId19"/>
              </a:rPr>
              <a:t>C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]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isoutlier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(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___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anose="020B0604020202020204" pitchFamily="34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also returns the lower and upper thresholds and the center value used by the outlier detection method.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7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1350CD-99D1-45A8-8519-CD056E68E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Based Approaches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0318EB-8219-44A9-B83E-E1A462D5D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6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AC799CAC-A5C5-400B-A61B-0305377C5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6350"/>
            <a:ext cx="8610600" cy="703263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>
                <a:solidFill>
                  <a:srgbClr val="990000"/>
                </a:solidFill>
              </a:rPr>
              <a:t>Classification Based Techniques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3BF2C13-50CD-43DB-9198-605E613D79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257800"/>
          </a:xfrm>
        </p:spPr>
        <p:txBody>
          <a:bodyPr/>
          <a:lstStyle/>
          <a:p>
            <a:pPr marL="163513" indent="-163513" eaLnBrk="1" hangingPunct="1">
              <a:lnSpc>
                <a:spcPct val="100000"/>
              </a:lnSpc>
              <a:spcBef>
                <a:spcPts val="7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400"/>
              <a:t>Main idea: build a classification model for normal (and anomalous (rare)) events based on labeled training data, and use it to classify each new unseen event</a:t>
            </a:r>
          </a:p>
          <a:p>
            <a:pPr marL="163513" indent="-163513" eaLnBrk="1" hangingPunct="1">
              <a:lnSpc>
                <a:spcPct val="100000"/>
              </a:lnSpc>
              <a:spcBef>
                <a:spcPts val="7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400"/>
              <a:t>Classification models must be able to handle skewed (imbalanced) class distributions</a:t>
            </a:r>
          </a:p>
          <a:p>
            <a:pPr marL="163513" indent="-163513" eaLnBrk="1" hangingPunct="1">
              <a:lnSpc>
                <a:spcPct val="100000"/>
              </a:lnSpc>
              <a:spcBef>
                <a:spcPts val="7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400"/>
              <a:t>Categories:</a:t>
            </a:r>
          </a:p>
          <a:p>
            <a:pPr marL="508000" lvl="1" indent="-228600" eaLnBrk="1" hangingPunct="1">
              <a:lnSpc>
                <a:spcPct val="100000"/>
              </a:lnSpc>
              <a:spcBef>
                <a:spcPts val="625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000" i="1"/>
              <a:t>Supervised classification techniques</a:t>
            </a:r>
          </a:p>
          <a:p>
            <a:pPr marL="792163" lvl="2" indent="-168275" eaLnBrk="1" hangingPunct="1">
              <a:lnSpc>
                <a:spcPct val="100000"/>
              </a:lnSpc>
              <a:spcBef>
                <a:spcPts val="563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/>
              <a:t>Require knowledge of both </a:t>
            </a:r>
            <a:r>
              <a:rPr lang="en-GB" altLang="en-US" sz="1800" b="1" i="1"/>
              <a:t>normal</a:t>
            </a:r>
            <a:r>
              <a:rPr lang="en-GB" altLang="en-US" sz="1800"/>
              <a:t> and </a:t>
            </a:r>
            <a:r>
              <a:rPr lang="en-GB" altLang="en-US" sz="1800" b="1" i="1"/>
              <a:t>anomaly</a:t>
            </a:r>
            <a:r>
              <a:rPr lang="en-GB" altLang="en-US" sz="1800"/>
              <a:t> class</a:t>
            </a:r>
          </a:p>
          <a:p>
            <a:pPr marL="792163" lvl="2" indent="-168275" eaLnBrk="1" hangingPunct="1">
              <a:lnSpc>
                <a:spcPct val="100000"/>
              </a:lnSpc>
              <a:spcBef>
                <a:spcPts val="563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/>
              <a:t>Build classifier to distinguish between normal and known anomalies</a:t>
            </a:r>
          </a:p>
          <a:p>
            <a:pPr marL="508000" lvl="1" indent="-228600" eaLnBrk="1" hangingPunct="1">
              <a:lnSpc>
                <a:spcPct val="100000"/>
              </a:lnSpc>
              <a:spcBef>
                <a:spcPts val="625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000" i="1"/>
              <a:t>Semi-supervised classification techniques</a:t>
            </a:r>
          </a:p>
          <a:p>
            <a:pPr marL="792163" lvl="2" indent="-168275" eaLnBrk="1" hangingPunct="1">
              <a:lnSpc>
                <a:spcPct val="100000"/>
              </a:lnSpc>
              <a:spcBef>
                <a:spcPts val="563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/>
              <a:t>Require knowledge of </a:t>
            </a:r>
            <a:r>
              <a:rPr lang="en-GB" altLang="en-US" sz="1800" b="1" i="1"/>
              <a:t>normal</a:t>
            </a:r>
            <a:r>
              <a:rPr lang="en-GB" altLang="en-US" sz="1800"/>
              <a:t> class only!</a:t>
            </a:r>
          </a:p>
          <a:p>
            <a:pPr marL="792163" lvl="2" indent="-168275" eaLnBrk="1" hangingPunct="1">
              <a:lnSpc>
                <a:spcPct val="100000"/>
              </a:lnSpc>
              <a:spcBef>
                <a:spcPts val="563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/>
              <a:t>Use modified classification model to learn the normal behavior and then detect any deviations from normal behavior as anomalous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A6F7C3CE-F818-4454-9591-C3145EF9E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6350"/>
            <a:ext cx="8610600" cy="703263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>
                <a:solidFill>
                  <a:srgbClr val="990000"/>
                </a:solidFill>
              </a:rPr>
              <a:t>Classification Based Techniques</a:t>
            </a: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138B293-5135-429B-A64F-DA8096ED35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6032" y="914400"/>
            <a:ext cx="8915400" cy="5638800"/>
          </a:xfrm>
        </p:spPr>
        <p:txBody>
          <a:bodyPr>
            <a:normAutofit/>
          </a:bodyPr>
          <a:lstStyle/>
          <a:p>
            <a:pPr marL="163513" indent="-163513" eaLnBrk="1" hangingPunct="1">
              <a:lnSpc>
                <a:spcPct val="100000"/>
              </a:lnSpc>
              <a:spcBef>
                <a:spcPts val="60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000" dirty="0"/>
              <a:t>Advantages:</a:t>
            </a:r>
          </a:p>
          <a:p>
            <a:pPr marL="463550" lvl="1" indent="-185738" eaLnBrk="1" hangingPunct="1">
              <a:lnSpc>
                <a:spcPct val="100000"/>
              </a:lnSpc>
              <a:spcBef>
                <a:spcPts val="50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 i="1" dirty="0"/>
              <a:t>Supervised classification techniques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Models that can be easily understood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High accuracy in detecting many kinds of known anomalies</a:t>
            </a:r>
          </a:p>
          <a:p>
            <a:pPr marL="463550" lvl="1" indent="-185738" eaLnBrk="1" hangingPunct="1">
              <a:lnSpc>
                <a:spcPct val="100000"/>
              </a:lnSpc>
              <a:spcBef>
                <a:spcPts val="50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 i="1" dirty="0"/>
              <a:t>Semi-supervised classification techniques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Models that can be easily understood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Normal </a:t>
            </a:r>
            <a:r>
              <a:rPr lang="en-GB" altLang="en-US" sz="1600" dirty="0" smtClean="0"/>
              <a:t>behaviour </a:t>
            </a:r>
            <a:r>
              <a:rPr lang="en-GB" altLang="en-US" sz="1600" dirty="0"/>
              <a:t>can be accurately learned</a:t>
            </a:r>
          </a:p>
          <a:p>
            <a:pPr marL="163513" indent="-163513" eaLnBrk="1" hangingPunct="1">
              <a:lnSpc>
                <a:spcPct val="100000"/>
              </a:lnSpc>
              <a:spcBef>
                <a:spcPts val="60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2000" dirty="0"/>
              <a:t>Drawbacks:</a:t>
            </a:r>
          </a:p>
          <a:p>
            <a:pPr marL="463550" lvl="1" indent="-185738" eaLnBrk="1" hangingPunct="1">
              <a:lnSpc>
                <a:spcPct val="100000"/>
              </a:lnSpc>
              <a:spcBef>
                <a:spcPts val="50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 i="1" dirty="0"/>
              <a:t>Supervised classification techniques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Require both labels from both normal and anomaly class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Cannot detect unknown and emerging anomalies</a:t>
            </a:r>
          </a:p>
          <a:p>
            <a:pPr marL="463550" lvl="1" indent="-185738" eaLnBrk="1" hangingPunct="1">
              <a:lnSpc>
                <a:spcPct val="100000"/>
              </a:lnSpc>
              <a:spcBef>
                <a:spcPts val="50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800" i="1" dirty="0"/>
              <a:t>Semi-supervised classification techniques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Require labels from normal class</a:t>
            </a:r>
          </a:p>
          <a:p>
            <a:pPr marL="747713" lvl="2" indent="-169863" eaLnBrk="1" hangingPunct="1">
              <a:lnSpc>
                <a:spcPct val="100000"/>
              </a:lnSpc>
              <a:spcBef>
                <a:spcPts val="450"/>
              </a:spcBef>
              <a:tabLst>
                <a:tab pos="733425" algn="l"/>
                <a:tab pos="1647825" algn="l"/>
                <a:tab pos="2562225" algn="l"/>
                <a:tab pos="3476625" algn="l"/>
                <a:tab pos="4391025" algn="l"/>
                <a:tab pos="5305425" algn="l"/>
                <a:tab pos="6219825" algn="l"/>
                <a:tab pos="7134225" algn="l"/>
                <a:tab pos="8048625" algn="l"/>
                <a:tab pos="8963025" algn="l"/>
                <a:tab pos="9877425" algn="l"/>
              </a:tabLst>
            </a:pPr>
            <a:r>
              <a:rPr lang="en-GB" altLang="en-US" sz="1600" dirty="0"/>
              <a:t>Possible high false alarm rate - previously unseen (yet legitimate) data records may be recognized as anomalies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F01B2-2405-46B6-B5D4-9F604F2B2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: Non-recurring traffic congestion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B64626-AB5D-404B-8545-A3A8B1C13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7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upload.wikimedia.org/wikipedia/commons/thumb/4/4b/Doomsday_Clock_graph.svg/1920px-Doomsday_Clock_graph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9659" r="-55"/>
          <a:stretch/>
        </p:blipFill>
        <p:spPr bwMode="auto">
          <a:xfrm>
            <a:off x="609600" y="1828800"/>
            <a:ext cx="8229600" cy="2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7A361CF-CD43-4B11-8B02-6CD13D31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Traffic Anomaly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C862D7-DE28-A14D-A1D3-A63E35651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3794760" cy="3263504"/>
          </a:xfrm>
        </p:spPr>
        <p:txBody>
          <a:bodyPr/>
          <a:lstStyle/>
          <a:p>
            <a:r>
              <a:rPr lang="en-US" sz="1800" dirty="0"/>
              <a:t>Traffic during events and activities usually have consistent anomaly patterns.</a:t>
            </a:r>
          </a:p>
          <a:p>
            <a:endParaRPr lang="en-US" sz="1800" dirty="0"/>
          </a:p>
          <a:p>
            <a:r>
              <a:rPr lang="en-US" sz="1800" dirty="0"/>
              <a:t>Is it possible to use </a:t>
            </a:r>
            <a:r>
              <a:rPr lang="en-US" sz="1800" dirty="0">
                <a:solidFill>
                  <a:schemeClr val="accent2"/>
                </a:solidFill>
              </a:rPr>
              <a:t>deep learning techniques</a:t>
            </a:r>
            <a:r>
              <a:rPr lang="en-US" sz="1800" dirty="0"/>
              <a:t> to </a:t>
            </a:r>
            <a:r>
              <a:rPr lang="en-US" sz="1800" u="sng" dirty="0">
                <a:solidFill>
                  <a:schemeClr val="accent1"/>
                </a:solidFill>
              </a:rPr>
              <a:t>learn these patterns as images</a:t>
            </a:r>
            <a:r>
              <a:rPr lang="en-US" sz="1800" dirty="0"/>
              <a:t>?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D0D55-AFA0-7640-B36B-C43FC5FEFA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4584"/>
            <a:ext cx="4181456" cy="32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C209-475E-434F-ADCC-2908BBAA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Traffic Anomaly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0B1B97-D191-7144-9EEC-F73610DCD164}"/>
              </a:ext>
            </a:extLst>
          </p:cNvPr>
          <p:cNvSpPr txBox="1">
            <a:spLocks/>
          </p:cNvSpPr>
          <p:nvPr/>
        </p:nvSpPr>
        <p:spPr>
          <a:xfrm>
            <a:off x="628650" y="2950276"/>
            <a:ext cx="2263140" cy="235265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6858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chemeClr val="accent1"/>
                </a:solidFill>
              </a:rPr>
              <a:t>Tree Models</a:t>
            </a:r>
          </a:p>
          <a:p>
            <a:r>
              <a:rPr lang="en-US" sz="135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Easy to interpret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Non-linear data</a:t>
            </a:r>
          </a:p>
          <a:p>
            <a:r>
              <a:rPr lang="en-US" sz="135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Difficult for online training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0F828C-758D-DF48-BB03-27E535A489EA}"/>
              </a:ext>
            </a:extLst>
          </p:cNvPr>
          <p:cNvSpPr txBox="1">
            <a:spLocks/>
          </p:cNvSpPr>
          <p:nvPr/>
        </p:nvSpPr>
        <p:spPr>
          <a:xfrm>
            <a:off x="3440430" y="2950276"/>
            <a:ext cx="2263140" cy="235265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6858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chemeClr val="accent1"/>
                </a:solidFill>
              </a:rPr>
              <a:t>Support Vector Machines</a:t>
            </a:r>
          </a:p>
          <a:p>
            <a:r>
              <a:rPr lang="en-US" sz="135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Soft margin and kernel tricks</a:t>
            </a:r>
          </a:p>
          <a:p>
            <a:r>
              <a:rPr lang="en-US" sz="135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Don’t support probability output natively</a:t>
            </a:r>
          </a:p>
          <a:p>
            <a:pPr lvl="1"/>
            <a:r>
              <a:rPr lang="en-US" altLang="zh-Hans" sz="1350" dirty="0">
                <a:solidFill>
                  <a:schemeClr val="tx1"/>
                </a:solidFill>
              </a:rPr>
              <a:t>Tricky to select kernels</a:t>
            </a:r>
          </a:p>
          <a:p>
            <a:pPr lvl="1"/>
            <a:endParaRPr lang="en-US" sz="135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C902AC-179D-4B4D-975E-467351D8B435}"/>
              </a:ext>
            </a:extLst>
          </p:cNvPr>
          <p:cNvSpPr txBox="1">
            <a:spLocks/>
          </p:cNvSpPr>
          <p:nvPr/>
        </p:nvSpPr>
        <p:spPr>
          <a:xfrm>
            <a:off x="6252210" y="2950802"/>
            <a:ext cx="2263140" cy="2352294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6858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" panose="020B0503020202020204" pitchFamily="34" charset="0"/>
                <a:ea typeface="SF Pro Display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chemeClr val="accent1"/>
                </a:solidFill>
              </a:rPr>
              <a:t>Neural Networks Models</a:t>
            </a:r>
          </a:p>
          <a:p>
            <a:r>
              <a:rPr lang="en-US" sz="135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Non-linearity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Continuous training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Probability output</a:t>
            </a:r>
          </a:p>
          <a:p>
            <a:r>
              <a:rPr lang="en-US" sz="135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Need a large amount of data</a:t>
            </a:r>
          </a:p>
          <a:p>
            <a:pPr lvl="1"/>
            <a:r>
              <a:rPr lang="en-US" sz="1350" dirty="0">
                <a:solidFill>
                  <a:schemeClr val="tx1"/>
                </a:solidFill>
              </a:rPr>
              <a:t>Overfitting issues</a:t>
            </a:r>
          </a:p>
          <a:p>
            <a:pPr marL="0" indent="0">
              <a:buNone/>
            </a:pP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42B72-A789-D841-92B7-AB8E99D7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4861"/>
            <a:ext cx="2263140" cy="67095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EB222-5B8E-FA4B-9B83-E9847756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30" y="2274862"/>
            <a:ext cx="2263140" cy="67594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DCF03-5ADE-3044-9839-F363B4E9D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210" y="2274861"/>
            <a:ext cx="2263141" cy="67594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DFDA3-461F-8942-8693-A1A82F5EEE0D}"/>
              </a:ext>
            </a:extLst>
          </p:cNvPr>
          <p:cNvSpPr txBox="1"/>
          <p:nvPr/>
        </p:nvSpPr>
        <p:spPr>
          <a:xfrm>
            <a:off x="944932" y="5410512"/>
            <a:ext cx="1630576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venir Next" panose="020B0503020202020204" pitchFamily="34" charset="0"/>
              </a:rPr>
              <a:t>Baseline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FC699-437A-4449-A1CC-B649FB3F1DCD}"/>
              </a:ext>
            </a:extLst>
          </p:cNvPr>
          <p:cNvSpPr txBox="1"/>
          <p:nvPr/>
        </p:nvSpPr>
        <p:spPr>
          <a:xfrm>
            <a:off x="6553039" y="5410512"/>
            <a:ext cx="166148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Hans" dirty="0">
                <a:solidFill>
                  <a:schemeClr val="accent2"/>
                </a:solidFill>
                <a:latin typeface="Avenir Next" panose="020B0503020202020204" pitchFamily="34" charset="0"/>
              </a:rPr>
              <a:t>Targeted</a:t>
            </a:r>
            <a:r>
              <a:rPr lang="en-US" dirty="0">
                <a:solidFill>
                  <a:schemeClr val="accent2"/>
                </a:solidFill>
                <a:latin typeface="Avenir Next" panose="020B0503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099017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C209-475E-434F-ADCC-2908BBAA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/>
              <a:t>Feature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7136-B144-A842-BDB6-CC37DD2AD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844312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Using feature vectors</a:t>
            </a:r>
          </a:p>
          <a:p>
            <a:pPr lvl="1"/>
            <a:r>
              <a:rPr lang="en-US" altLang="zh-Hans" dirty="0"/>
              <a:t>X = [X</a:t>
            </a:r>
            <a:r>
              <a:rPr lang="en-US" altLang="zh-Hans" baseline="-25000" dirty="0"/>
              <a:t>1</a:t>
            </a:r>
            <a:r>
              <a:rPr lang="en-US" altLang="zh-Hans" dirty="0"/>
              <a:t>, X</a:t>
            </a:r>
            <a:r>
              <a:rPr lang="en-US" altLang="zh-Hans" baseline="-25000" dirty="0"/>
              <a:t>2</a:t>
            </a:r>
            <a:r>
              <a:rPr lang="en-US" altLang="zh-Hans" dirty="0"/>
              <a:t>, …], where X</a:t>
            </a:r>
            <a:r>
              <a:rPr lang="en-US" altLang="zh-Hans" baseline="-25000" dirty="0"/>
              <a:t>i</a:t>
            </a:r>
            <a:r>
              <a:rPr lang="en-US" altLang="zh-Hans" dirty="0"/>
              <a:t> represents the speed on segment </a:t>
            </a:r>
            <a:r>
              <a:rPr lang="en-US" altLang="zh-Hans" dirty="0" err="1"/>
              <a:t>s</a:t>
            </a:r>
            <a:r>
              <a:rPr lang="en-US" altLang="zh-Hans" baseline="-25000" dirty="0" err="1"/>
              <a:t>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Cons</a:t>
            </a:r>
          </a:p>
          <a:p>
            <a:pPr marL="942975" lvl="2" indent="-257175">
              <a:buFont typeface="+mj-lt"/>
              <a:buAutoNum type="arabicParenR"/>
            </a:pPr>
            <a:r>
              <a:rPr lang="en-US" dirty="0"/>
              <a:t>The spatial connection between road segments is lost</a:t>
            </a:r>
          </a:p>
          <a:p>
            <a:pPr marL="942975" lvl="2" indent="-257175">
              <a:buFont typeface="+mj-lt"/>
              <a:buAutoNum type="arabicParenR"/>
            </a:pPr>
            <a:r>
              <a:rPr lang="en-US" altLang="zh-Hans" i="1" dirty="0">
                <a:solidFill>
                  <a:schemeClr val="bg1">
                    <a:lumMod val="85000"/>
                  </a:schemeClr>
                </a:solidFill>
              </a:rPr>
              <a:t>See next slide</a:t>
            </a:r>
            <a:endParaRPr lang="en-US" i="1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415E198-3DCE-D140-9C6E-953C840423E7}"/>
              </a:ext>
            </a:extLst>
          </p:cNvPr>
          <p:cNvSpPr/>
          <p:nvPr/>
        </p:nvSpPr>
        <p:spPr>
          <a:xfrm rot="5400000">
            <a:off x="6118000" y="4614682"/>
            <a:ext cx="293027" cy="221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05AFAD-F921-4E45-876F-291DBC6374F1}"/>
              </a:ext>
            </a:extLst>
          </p:cNvPr>
          <p:cNvGrpSpPr/>
          <p:nvPr/>
        </p:nvGrpSpPr>
        <p:grpSpPr>
          <a:xfrm>
            <a:off x="4635185" y="2226469"/>
            <a:ext cx="3306933" cy="1965410"/>
            <a:chOff x="242063" y="1019525"/>
            <a:chExt cx="2654329" cy="15775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558D26-D003-D146-A82A-A09A4B07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823" y="1019525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1A0490-1687-5648-9E41-F5CE86A46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237" y="1067884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905DD-210B-C24A-A140-641CB7E3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650" y="1116243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C38057-7B52-5F40-986F-5B0E0D65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063" y="1164602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0823D-B969-E34C-9E84-CEFC27D6C359}"/>
              </a:ext>
            </a:extLst>
          </p:cNvPr>
          <p:cNvSpPr txBox="1"/>
          <p:nvPr/>
        </p:nvSpPr>
        <p:spPr>
          <a:xfrm>
            <a:off x="4738879" y="4945403"/>
            <a:ext cx="2728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500" dirty="0">
                <a:latin typeface="Avenir Next" panose="020B0503020202020204" pitchFamily="34" charset="0"/>
              </a:rPr>
              <a:t>Feature Vector: X = [X</a:t>
            </a:r>
            <a:r>
              <a:rPr lang="en-US" altLang="zh-Hans" sz="1500" baseline="-25000" dirty="0">
                <a:latin typeface="Avenir Next" panose="020B0503020202020204" pitchFamily="34" charset="0"/>
              </a:rPr>
              <a:t>1</a:t>
            </a:r>
            <a:r>
              <a:rPr lang="en-US" altLang="zh-Hans" sz="1500" dirty="0">
                <a:latin typeface="Avenir Next" panose="020B0503020202020204" pitchFamily="34" charset="0"/>
              </a:rPr>
              <a:t>, X</a:t>
            </a:r>
            <a:r>
              <a:rPr lang="en-US" altLang="zh-Hans" sz="1500" baseline="-25000" dirty="0">
                <a:latin typeface="Avenir Next" panose="020B0503020202020204" pitchFamily="34" charset="0"/>
              </a:rPr>
              <a:t>2</a:t>
            </a:r>
            <a:r>
              <a:rPr lang="en-US" altLang="zh-Hans" sz="1500" dirty="0">
                <a:latin typeface="Avenir Next" panose="020B0503020202020204" pitchFamily="34" charset="0"/>
              </a:rPr>
              <a:t>, …, </a:t>
            </a:r>
            <a:r>
              <a:rPr lang="en-US" altLang="zh-Hans" sz="1500" dirty="0" err="1">
                <a:latin typeface="Avenir Next" panose="020B0503020202020204" pitchFamily="34" charset="0"/>
              </a:rPr>
              <a:t>X</a:t>
            </a:r>
            <a:r>
              <a:rPr lang="en-US" altLang="zh-Hans" sz="1500" baseline="-25000" dirty="0" err="1">
                <a:latin typeface="Avenir Next" panose="020B0503020202020204" pitchFamily="34" charset="0"/>
              </a:rPr>
              <a:t>d</a:t>
            </a:r>
            <a:r>
              <a:rPr lang="en-US" altLang="zh-Hans" sz="1500" dirty="0">
                <a:latin typeface="Avenir Next" panose="020B0503020202020204" pitchFamily="34" charset="0"/>
              </a:rPr>
              <a:t>]</a:t>
            </a:r>
            <a:endParaRPr lang="en-US" sz="1500" dirty="0">
              <a:latin typeface="Avenir Next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72E33-F3DF-CA48-ACF4-E1B0E0304A92}"/>
              </a:ext>
            </a:extLst>
          </p:cNvPr>
          <p:cNvSpPr txBox="1"/>
          <p:nvPr/>
        </p:nvSpPr>
        <p:spPr>
          <a:xfrm>
            <a:off x="4754797" y="4228925"/>
            <a:ext cx="465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Condensed" panose="020B0506020202020204" pitchFamily="34" charset="0"/>
              </a:rPr>
              <a:t>Raw traffic data for segments in a bounding box</a:t>
            </a:r>
          </a:p>
        </p:txBody>
      </p:sp>
    </p:spTree>
    <p:extLst>
      <p:ext uri="{BB962C8B-B14F-4D97-AF65-F5344CB8AC3E}">
        <p14:creationId xmlns:p14="http://schemas.microsoft.com/office/powerpoint/2010/main" val="3551096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3263-7334-EF45-BA29-7D315830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0C0F-A5A4-BE4C-83F1-DCEA0B35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4472740" cy="32635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Solution</a:t>
            </a:r>
            <a:r>
              <a:rPr lang="en-US" dirty="0"/>
              <a:t>: Representing Heterogeneous Data in Images</a:t>
            </a:r>
          </a:p>
          <a:p>
            <a:r>
              <a:rPr lang="en-US" dirty="0"/>
              <a:t>Convert from raw sensor data (Coordinate -&gt; Traffic speed) to Traffic Condition Images (TCI)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Pros</a:t>
            </a:r>
            <a:r>
              <a:rPr lang="en-US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Preserves spatial relations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Utilizes image processing techniques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Faster to compute using GPUs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Cons</a:t>
            </a:r>
            <a:r>
              <a:rPr lang="en-US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Different data types may require different resolutions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F1F7C3-0AFB-2A43-9CE2-D4B661D72DA7}"/>
              </a:ext>
            </a:extLst>
          </p:cNvPr>
          <p:cNvGrpSpPr/>
          <p:nvPr/>
        </p:nvGrpSpPr>
        <p:grpSpPr>
          <a:xfrm>
            <a:off x="5999710" y="2127530"/>
            <a:ext cx="2525681" cy="2617005"/>
            <a:chOff x="7910026" y="1466596"/>
            <a:chExt cx="3367574" cy="34893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50D056-23C5-1842-8813-79504389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600" y="1896238"/>
              <a:ext cx="2540000" cy="2540000"/>
            </a:xfrm>
            <a:prstGeom prst="rect">
              <a:avLst/>
            </a:prstGeom>
            <a:ln w="19050">
              <a:solidFill>
                <a:schemeClr val="accent1"/>
              </a:solidFill>
              <a:prstDash val="sysDash"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7E0662-814B-FC43-B2D4-D670B59B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13" y="2156087"/>
              <a:ext cx="2540000" cy="2540000"/>
            </a:xfrm>
            <a:prstGeom prst="rect">
              <a:avLst/>
            </a:prstGeom>
            <a:ln w="19050">
              <a:solidFill>
                <a:schemeClr val="accent3"/>
              </a:solidFill>
              <a:prstDash val="sysDash"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CAF17E-C039-274F-BEDA-3D9B7505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026" y="2415936"/>
              <a:ext cx="2540000" cy="2540000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02527B-DFE1-5B4A-A4D2-B710F92D1B38}"/>
                </a:ext>
              </a:extLst>
            </p:cNvPr>
            <p:cNvSpPr txBox="1"/>
            <p:nvPr/>
          </p:nvSpPr>
          <p:spPr>
            <a:xfrm>
              <a:off x="8194785" y="2436537"/>
              <a:ext cx="1970482" cy="25984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pPr algn="ctr">
                <a:spcAft>
                  <a:spcPts val="450"/>
                </a:spcAft>
              </a:pPr>
              <a:r>
                <a:rPr lang="en-US" dirty="0">
                  <a:solidFill>
                    <a:schemeClr val="accent1"/>
                  </a:solidFill>
                  <a:latin typeface="Avenir Next" charset="0"/>
                  <a:ea typeface="Avenir Next" charset="0"/>
                  <a:cs typeface="Avenir Next" charset="0"/>
                </a:rPr>
                <a:t>Traffic at 7:01 PM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DDBCC1-8C16-074E-8973-2FF83BE816FE}"/>
                </a:ext>
              </a:extLst>
            </p:cNvPr>
            <p:cNvSpPr txBox="1"/>
            <p:nvPr/>
          </p:nvSpPr>
          <p:spPr>
            <a:xfrm>
              <a:off x="9500232" y="1466596"/>
              <a:ext cx="1014736" cy="3261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spcAft>
                  <a:spcPts val="450"/>
                </a:spcAft>
              </a:pPr>
              <a:r>
                <a:rPr lang="mr-IN" sz="1500" dirty="0">
                  <a:latin typeface="Avenir Next" charset="0"/>
                  <a:ea typeface="Avenir Next" charset="0"/>
                  <a:cs typeface="Avenir Next" charset="0"/>
                </a:rPr>
                <a:t>…</a:t>
              </a:r>
              <a:endParaRPr lang="en-US" sz="1500" dirty="0">
                <a:latin typeface="Avenir Next" charset="0"/>
                <a:ea typeface="Avenir Next" charset="0"/>
                <a:cs typeface="Avenir Next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B20C1F4-7E2E-CC48-89F9-D5B3ADD07B15}"/>
              </a:ext>
            </a:extLst>
          </p:cNvPr>
          <p:cNvSpPr txBox="1"/>
          <p:nvPr/>
        </p:nvSpPr>
        <p:spPr>
          <a:xfrm>
            <a:off x="5180470" y="4843418"/>
            <a:ext cx="3842996" cy="623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450"/>
              </a:spcAft>
            </a:pPr>
            <a:endParaRPr lang="en-US" i="1" dirty="0">
              <a:solidFill>
                <a:schemeClr val="bg1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D67A19-1F7B-864E-92FF-F4F5F2A20C55}"/>
              </a:ext>
            </a:extLst>
          </p:cNvPr>
          <p:cNvSpPr txBox="1"/>
          <p:nvPr/>
        </p:nvSpPr>
        <p:spPr>
          <a:xfrm>
            <a:off x="6523620" y="2613922"/>
            <a:ext cx="1477862" cy="19488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dirty="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</a:rPr>
              <a:t>Traffic at 7:02 PM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A4D8D-D7A7-2E4F-826A-73A83CDA6050}"/>
              </a:ext>
            </a:extLst>
          </p:cNvPr>
          <p:cNvSpPr txBox="1"/>
          <p:nvPr/>
        </p:nvSpPr>
        <p:spPr>
          <a:xfrm>
            <a:off x="6857929" y="2419881"/>
            <a:ext cx="1477862" cy="19488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dirty="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</a:rPr>
              <a:t>Traffic at 7:03 PM</a:t>
            </a:r>
          </a:p>
        </p:txBody>
      </p:sp>
    </p:spTree>
    <p:extLst>
      <p:ext uri="{BB962C8B-B14F-4D97-AF65-F5344CB8AC3E}">
        <p14:creationId xmlns:p14="http://schemas.microsoft.com/office/powerpoint/2010/main" val="2108277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4C8CB3-1EEB-464F-BF1A-F977AF326AAD}"/>
              </a:ext>
            </a:extLst>
          </p:cNvPr>
          <p:cNvGrpSpPr/>
          <p:nvPr/>
        </p:nvGrpSpPr>
        <p:grpSpPr>
          <a:xfrm>
            <a:off x="2718476" y="1569316"/>
            <a:ext cx="3714965" cy="3124764"/>
            <a:chOff x="854118" y="1512422"/>
            <a:chExt cx="4953286" cy="416635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1C21A3-1511-D648-A278-671EA96FB6FC}"/>
                </a:ext>
              </a:extLst>
            </p:cNvPr>
            <p:cNvSpPr txBox="1"/>
            <p:nvPr/>
          </p:nvSpPr>
          <p:spPr>
            <a:xfrm>
              <a:off x="1518759" y="3266007"/>
              <a:ext cx="18978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venir Next Condensed" charset="0"/>
                  <a:ea typeface="Avenir Next Condensed" charset="0"/>
                  <a:cs typeface="Avenir Next Condensed" charset="0"/>
                </a:rPr>
                <a:t>Convolutional</a:t>
              </a:r>
            </a:p>
            <a:p>
              <a:pPr algn="ctr"/>
              <a:r>
                <a:rPr lang="en-US" sz="1500" dirty="0">
                  <a:latin typeface="Avenir Next Condensed" charset="0"/>
                  <a:ea typeface="Avenir Next Condensed" charset="0"/>
                  <a:cs typeface="Avenir Next Condensed" charset="0"/>
                </a:rPr>
                <a:t>Neural Network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4580F9F-4008-3D48-B95C-6FFCEEDF3860}"/>
                </a:ext>
              </a:extLst>
            </p:cNvPr>
            <p:cNvGrpSpPr/>
            <p:nvPr/>
          </p:nvGrpSpPr>
          <p:grpSpPr>
            <a:xfrm>
              <a:off x="3294062" y="2537834"/>
              <a:ext cx="1070969" cy="2151458"/>
              <a:chOff x="1138831" y="1165195"/>
              <a:chExt cx="1070969" cy="215145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2E4BD2-CA25-1345-8CE2-8F36B6DEFA91}"/>
                  </a:ext>
                </a:extLst>
              </p:cNvPr>
              <p:cNvSpPr/>
              <p:nvPr/>
            </p:nvSpPr>
            <p:spPr>
              <a:xfrm>
                <a:off x="1390521" y="1883003"/>
                <a:ext cx="567588" cy="7247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92D602-7B4B-D640-9FF2-A9246F98E6C4}"/>
                  </a:ext>
                </a:extLst>
              </p:cNvPr>
              <p:cNvSpPr/>
              <p:nvPr/>
            </p:nvSpPr>
            <p:spPr>
              <a:xfrm>
                <a:off x="1138831" y="1165195"/>
                <a:ext cx="1070969" cy="2151458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62E9C04-52CB-6A4B-B4FD-A78AF493E1DD}"/>
                  </a:ext>
                </a:extLst>
              </p:cNvPr>
              <p:cNvSpPr/>
              <p:nvPr/>
            </p:nvSpPr>
            <p:spPr>
              <a:xfrm>
                <a:off x="1551345" y="2837800"/>
                <a:ext cx="245941" cy="33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1A34F6A-A791-1141-9BA3-2A4B7FE06982}"/>
                  </a:ext>
                </a:extLst>
              </p:cNvPr>
              <p:cNvCxnSpPr>
                <a:cxnSpLocks/>
                <a:stCxn id="44" idx="0"/>
                <a:endCxn id="41" idx="2"/>
              </p:cNvCxnSpPr>
              <p:nvPr/>
            </p:nvCxnSpPr>
            <p:spPr>
              <a:xfrm flipH="1" flipV="1">
                <a:off x="1674315" y="2607783"/>
                <a:ext cx="1" cy="23001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DDAA5F2-D04D-9E42-AAAC-ECE39B9DA02A}"/>
                  </a:ext>
                </a:extLst>
              </p:cNvPr>
              <p:cNvSpPr/>
              <p:nvPr/>
            </p:nvSpPr>
            <p:spPr>
              <a:xfrm>
                <a:off x="1552039" y="1274695"/>
                <a:ext cx="244552" cy="368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2663B15-0F3C-6440-B9E8-5D6C46AF2094}"/>
                  </a:ext>
                </a:extLst>
              </p:cNvPr>
              <p:cNvCxnSpPr>
                <a:cxnSpLocks/>
                <a:stCxn id="41" idx="0"/>
                <a:endCxn id="46" idx="2"/>
              </p:cNvCxnSpPr>
              <p:nvPr/>
            </p:nvCxnSpPr>
            <p:spPr>
              <a:xfrm flipV="1">
                <a:off x="1674315" y="1643110"/>
                <a:ext cx="0" cy="23989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3B10FFE-BE2A-FD40-96A8-A9375DBB2DB7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3829547" y="1952370"/>
              <a:ext cx="0" cy="58546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AEA248-A937-934D-A416-FF459CD302BF}"/>
                </a:ext>
              </a:extLst>
            </p:cNvPr>
            <p:cNvSpPr txBox="1"/>
            <p:nvPr/>
          </p:nvSpPr>
          <p:spPr>
            <a:xfrm>
              <a:off x="3409549" y="5202048"/>
              <a:ext cx="2397855" cy="476727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Hans" sz="1500" dirty="0">
                  <a:solidFill>
                    <a:schemeClr val="accent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Time Feature Vector</a:t>
              </a:r>
              <a:endParaRPr lang="en-US" sz="1500" dirty="0">
                <a:solidFill>
                  <a:schemeClr val="accent1"/>
                </a:solidFill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54A0F33-63F3-5442-A31D-0C84F0E0895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H="1" flipV="1">
              <a:off x="3829547" y="4689292"/>
              <a:ext cx="778928" cy="51275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AB61A5-2CE8-8A46-9B63-00B125518AF3}"/>
                </a:ext>
              </a:extLst>
            </p:cNvPr>
            <p:cNvSpPr txBox="1"/>
            <p:nvPr/>
          </p:nvSpPr>
          <p:spPr>
            <a:xfrm>
              <a:off x="2654194" y="1512422"/>
              <a:ext cx="2350706" cy="476727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6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Classification Result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4647B4-DC2D-8746-869C-C0C316317EDE}"/>
                </a:ext>
              </a:extLst>
            </p:cNvPr>
            <p:cNvSpPr txBox="1"/>
            <p:nvPr/>
          </p:nvSpPr>
          <p:spPr>
            <a:xfrm>
              <a:off x="854118" y="5202048"/>
              <a:ext cx="2676794" cy="476727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Traffic Condition Image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D68CBD5-1D86-254F-AF16-8BA700C5A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16" y="4689292"/>
              <a:ext cx="1458166" cy="51275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94BC5577-59A6-FA4C-997D-F9581A7E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89117"/>
            <a:ext cx="7886700" cy="994172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864A2-9951-9241-B315-BED5FEA561C9}"/>
              </a:ext>
            </a:extLst>
          </p:cNvPr>
          <p:cNvSpPr txBox="1"/>
          <p:nvPr/>
        </p:nvSpPr>
        <p:spPr>
          <a:xfrm>
            <a:off x="6978744" y="5604774"/>
            <a:ext cx="191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Input: Feature Vector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2758095-7EA1-EF4C-A9F4-5C237686FA86}"/>
              </a:ext>
            </a:extLst>
          </p:cNvPr>
          <p:cNvSpPr/>
          <p:nvPr/>
        </p:nvSpPr>
        <p:spPr>
          <a:xfrm rot="10800000">
            <a:off x="7400870" y="1516366"/>
            <a:ext cx="147711" cy="399821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02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C209-475E-434F-ADCC-2908BBAA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9A03BD-5D81-BB45-AA83-76A0B4FD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2475"/>
            <a:ext cx="4773529" cy="32635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en-US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Training data size is limited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E.g., we collect the traffic data from HERE API every minute</a:t>
            </a:r>
          </a:p>
          <a:p>
            <a:pPr marL="942975" lvl="2" indent="-257175">
              <a:buFont typeface="Arial" charset="0"/>
              <a:buChar char="•"/>
            </a:pPr>
            <a:r>
              <a:rPr lang="en-US" dirty="0"/>
              <a:t>1 minute -&gt; 1 instance</a:t>
            </a:r>
          </a:p>
          <a:p>
            <a:pPr marL="942975" lvl="2" indent="-257175">
              <a:buFont typeface="Arial" charset="0"/>
              <a:buChar char="•"/>
            </a:pPr>
            <a:r>
              <a:rPr lang="en-US" dirty="0"/>
              <a:t>1 day -&gt; 1440 instances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Training data is </a:t>
            </a:r>
            <a:r>
              <a:rPr lang="en-US" dirty="0">
                <a:solidFill>
                  <a:schemeClr val="accent1"/>
                </a:solidFill>
              </a:rPr>
              <a:t>imbalanced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Positive samples (i.e., with known events) are much less common than negative samples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It is not possible to get all event information that has happened in the city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Related Work about </a:t>
            </a:r>
            <a:r>
              <a:rPr lang="en-US" u="sng" dirty="0">
                <a:solidFill>
                  <a:schemeClr val="accent2"/>
                </a:solidFill>
              </a:rPr>
              <a:t>Data Augmentation</a:t>
            </a:r>
            <a:r>
              <a:rPr lang="en-US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Horizontally flipping, random crops, color jittering, rotation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FFD2D-17E4-9A4C-A0FF-65FD49F44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621607"/>
            <a:ext cx="1905000" cy="1905000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33FEF-9EFA-D841-B97B-E8FA2B1FC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22" y="2753866"/>
            <a:ext cx="1905000" cy="1905000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33AF8-804E-7144-9123-B77F43E9B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42" y="2886125"/>
            <a:ext cx="1905000" cy="1905000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08822-AB7C-4641-AB75-1CBD6EF60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63" y="3018384"/>
            <a:ext cx="1905000" cy="1905000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1C2DF-27A8-0446-B489-20C7F77D9634}"/>
              </a:ext>
            </a:extLst>
          </p:cNvPr>
          <p:cNvSpPr txBox="1"/>
          <p:nvPr/>
        </p:nvSpPr>
        <p:spPr>
          <a:xfrm>
            <a:off x="5991364" y="4992263"/>
            <a:ext cx="246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Only 1440 </a:t>
            </a:r>
            <a:r>
              <a:rPr lang="en-US" i="1" dirty="0">
                <a:solidFill>
                  <a:schemeClr val="accent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Imbalanced</a:t>
            </a:r>
            <a:r>
              <a:rPr lang="en-US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 Traffic Condition Images for 1 day</a:t>
            </a:r>
          </a:p>
        </p:txBody>
      </p:sp>
    </p:spTree>
    <p:extLst>
      <p:ext uri="{BB962C8B-B14F-4D97-AF65-F5344CB8AC3E}">
        <p14:creationId xmlns:p14="http://schemas.microsoft.com/office/powerpoint/2010/main" val="1457983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C209-475E-434F-ADCC-2908BBAA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AF5DEF-0AF4-0343-8429-8172FB165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4917908" cy="3263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350" dirty="0">
                <a:solidFill>
                  <a:schemeClr val="accent2"/>
                </a:solidFill>
              </a:rPr>
              <a:t>Solution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350" dirty="0">
                <a:solidFill>
                  <a:schemeClr val="accent1"/>
                </a:solidFill>
              </a:rPr>
              <a:t>Crossover operator</a:t>
            </a:r>
            <a:r>
              <a:rPr lang="en-US" sz="1350" dirty="0"/>
              <a:t>: The idea is similar to the crossover operator in Genetic Algorithm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We assume that traffic conditions within a short time range are associated with the same events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350" dirty="0"/>
              <a:t>Generate Traffic Condition Images (TCI) candidates</a:t>
            </a:r>
          </a:p>
          <a:p>
            <a:pPr marL="685800" lvl="1" indent="-342900">
              <a:buFont typeface="Wingdings" charset="2"/>
              <a:buChar char="Ø"/>
            </a:pPr>
            <a:r>
              <a:rPr lang="en-US" sz="1350" dirty="0"/>
              <a:t>For a selected timestamp </a:t>
            </a:r>
            <a:r>
              <a:rPr lang="en-US" sz="1350" dirty="0" err="1"/>
              <a:t>i</a:t>
            </a:r>
            <a:r>
              <a:rPr lang="en-US" sz="1350" dirty="0"/>
              <a:t>, instead of only generating one TCI, we generate multiple TCIs for every minute in the time range [</a:t>
            </a:r>
            <a:r>
              <a:rPr lang="en-US" sz="1350" dirty="0" err="1"/>
              <a:t>i</a:t>
            </a:r>
            <a:r>
              <a:rPr lang="en-US" sz="1350" dirty="0"/>
              <a:t>-x, </a:t>
            </a:r>
            <a:r>
              <a:rPr lang="en-US" sz="1350" dirty="0" err="1"/>
              <a:t>i</a:t>
            </a:r>
            <a:r>
              <a:rPr lang="en-US" sz="1350" dirty="0"/>
              <a:t>]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sz="1350" dirty="0"/>
              <a:t>Generate a new labeled TCI</a:t>
            </a:r>
          </a:p>
          <a:p>
            <a:pPr marL="685800" lvl="1" indent="-342900">
              <a:buFont typeface="Wingdings" charset="2"/>
              <a:buChar char="Ø"/>
            </a:pPr>
            <a:r>
              <a:rPr lang="en-US" sz="1350" dirty="0"/>
              <a:t>While looping through the rows in TCI, for each row there is a probability that its values will mutate and randomly select from the pixels of the same location from other TCI candidates.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B19535-C58E-9E49-A797-9A8DC0F4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74" y="2438832"/>
            <a:ext cx="1086808" cy="1086808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76D593-4B08-C44F-A8B0-3B19F38F6652}"/>
              </a:ext>
            </a:extLst>
          </p:cNvPr>
          <p:cNvSpPr/>
          <p:nvPr/>
        </p:nvSpPr>
        <p:spPr>
          <a:xfrm>
            <a:off x="5919774" y="5545038"/>
            <a:ext cx="2696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Crossover (mix) two TCIs to Get a New TCI</a:t>
            </a:r>
            <a:endParaRPr lang="en-US" i="1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5DD578-4954-4A4C-A43C-0E73435EF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03" y="2438831"/>
            <a:ext cx="1086808" cy="1086808"/>
          </a:xfrm>
          <a:prstGeom prst="rect">
            <a:avLst/>
          </a:prstGeom>
          <a:ln w="19050">
            <a:solidFill>
              <a:schemeClr val="accent2"/>
            </a:solidFill>
            <a:prstDash val="sysDash"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88484B-59A6-854D-9E2E-B1B77C6FD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731" y="4321323"/>
            <a:ext cx="1086808" cy="1086808"/>
          </a:xfrm>
          <a:prstGeom prst="rect">
            <a:avLst/>
          </a:prstGeom>
          <a:ln w="19050">
            <a:solidFill>
              <a:schemeClr val="accent5"/>
            </a:solidFill>
            <a:prstDash val="sysDash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6F9069-FF9E-C640-A520-4416468E2FF6}"/>
              </a:ext>
            </a:extLst>
          </p:cNvPr>
          <p:cNvSpPr txBox="1"/>
          <p:nvPr/>
        </p:nvSpPr>
        <p:spPr>
          <a:xfrm>
            <a:off x="7001470" y="2739860"/>
            <a:ext cx="3577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6"/>
                </a:solidFill>
                <a:latin typeface="Avenir Next" charset="0"/>
                <a:ea typeface="Avenir Next" charset="0"/>
                <a:cs typeface="Avenir Next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4DFAB-F43E-5F45-95B1-B25E3DA7F3FF}"/>
              </a:ext>
            </a:extLst>
          </p:cNvPr>
          <p:cNvSpPr txBox="1"/>
          <p:nvPr/>
        </p:nvSpPr>
        <p:spPr>
          <a:xfrm>
            <a:off x="6759096" y="3619724"/>
            <a:ext cx="807913" cy="350417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4050" dirty="0">
                <a:solidFill>
                  <a:schemeClr val="accent6"/>
                </a:solidFill>
                <a:latin typeface="Avenir Next" charset="0"/>
                <a:ea typeface="Avenir Next" charset="0"/>
                <a:cs typeface="Avenir Next" charset="0"/>
              </a:rPr>
              <a:t>=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BB1F-4231-C74F-BF04-3DED6CACFE93}"/>
              </a:ext>
            </a:extLst>
          </p:cNvPr>
          <p:cNvSpPr/>
          <p:nvPr/>
        </p:nvSpPr>
        <p:spPr>
          <a:xfrm>
            <a:off x="5919774" y="2438831"/>
            <a:ext cx="1086808" cy="108680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6F865-6BA5-7C4F-97F2-994CE5822CEF}"/>
              </a:ext>
            </a:extLst>
          </p:cNvPr>
          <p:cNvSpPr/>
          <p:nvPr/>
        </p:nvSpPr>
        <p:spPr>
          <a:xfrm>
            <a:off x="7370802" y="2438736"/>
            <a:ext cx="1086808" cy="108680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54891-9A6E-324E-9201-7824002749DA}"/>
              </a:ext>
            </a:extLst>
          </p:cNvPr>
          <p:cNvSpPr/>
          <p:nvPr/>
        </p:nvSpPr>
        <p:spPr>
          <a:xfrm>
            <a:off x="6642730" y="4321323"/>
            <a:ext cx="1086808" cy="14150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560B05-36D3-DE44-8822-CD891A5F19A3}"/>
              </a:ext>
            </a:extLst>
          </p:cNvPr>
          <p:cNvSpPr/>
          <p:nvPr/>
        </p:nvSpPr>
        <p:spPr>
          <a:xfrm>
            <a:off x="5919773" y="2176018"/>
            <a:ext cx="10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Original TCI 1</a:t>
            </a:r>
            <a:endParaRPr lang="en-US" i="1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7FC6AB-1748-194E-89A2-A1594DF54099}"/>
              </a:ext>
            </a:extLst>
          </p:cNvPr>
          <p:cNvSpPr/>
          <p:nvPr/>
        </p:nvSpPr>
        <p:spPr>
          <a:xfrm>
            <a:off x="6630969" y="4029815"/>
            <a:ext cx="1086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New TCI</a:t>
            </a:r>
            <a:endParaRPr lang="en-US" i="1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841799-FD03-D341-A345-0396D9038145}"/>
              </a:ext>
            </a:extLst>
          </p:cNvPr>
          <p:cNvSpPr/>
          <p:nvPr/>
        </p:nvSpPr>
        <p:spPr>
          <a:xfrm>
            <a:off x="6642730" y="4460532"/>
            <a:ext cx="1086808" cy="14150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23B3B1-8B97-3C4C-98BA-C4B989FD13BE}"/>
              </a:ext>
            </a:extLst>
          </p:cNvPr>
          <p:cNvSpPr/>
          <p:nvPr/>
        </p:nvSpPr>
        <p:spPr>
          <a:xfrm>
            <a:off x="6642730" y="4599739"/>
            <a:ext cx="1086808" cy="312968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354424-3113-4548-9BD5-E6257E7A396C}"/>
              </a:ext>
            </a:extLst>
          </p:cNvPr>
          <p:cNvSpPr/>
          <p:nvPr/>
        </p:nvSpPr>
        <p:spPr>
          <a:xfrm>
            <a:off x="6642730" y="4910407"/>
            <a:ext cx="1086808" cy="67813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1198FA-7CF8-C146-9123-1BA87F5414F8}"/>
              </a:ext>
            </a:extLst>
          </p:cNvPr>
          <p:cNvSpPr/>
          <p:nvPr/>
        </p:nvSpPr>
        <p:spPr>
          <a:xfrm>
            <a:off x="6642730" y="4978219"/>
            <a:ext cx="1086808" cy="71396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03250A-9F1A-8A41-8417-29167EB3B0B6}"/>
              </a:ext>
            </a:extLst>
          </p:cNvPr>
          <p:cNvSpPr/>
          <p:nvPr/>
        </p:nvSpPr>
        <p:spPr>
          <a:xfrm>
            <a:off x="6642730" y="5047315"/>
            <a:ext cx="1086808" cy="196692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4A3501-E651-ED45-9772-813C4B1CD298}"/>
              </a:ext>
            </a:extLst>
          </p:cNvPr>
          <p:cNvSpPr/>
          <p:nvPr/>
        </p:nvSpPr>
        <p:spPr>
          <a:xfrm>
            <a:off x="6642730" y="5243553"/>
            <a:ext cx="1086808" cy="162276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EE4D64-223A-8A4D-A047-F3A7E4F1EE6F}"/>
              </a:ext>
            </a:extLst>
          </p:cNvPr>
          <p:cNvSpPr/>
          <p:nvPr/>
        </p:nvSpPr>
        <p:spPr>
          <a:xfrm>
            <a:off x="7370801" y="2172368"/>
            <a:ext cx="10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Original TCI </a:t>
            </a:r>
            <a:r>
              <a:rPr lang="en-US" altLang="zh-CN" i="1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2</a:t>
            </a:r>
            <a:endParaRPr lang="en-US" i="1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12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C209-475E-434F-ADCC-2908BBAA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35" y="-459180"/>
            <a:ext cx="7886700" cy="1325563"/>
          </a:xfrm>
        </p:spPr>
        <p:txBody>
          <a:bodyPr/>
          <a:lstStyle/>
          <a:p>
            <a:r>
              <a:rPr lang="en-US" dirty="0"/>
              <a:t>Evaluation and Model Tuning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66F24D-78E4-754A-AB72-863A5AD5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F120038C-7DD8-F24E-9A0D-798F83C68E6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5C88CF-E568-E64A-BEDE-8A85D2A2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594410" cy="729656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sensitivity and specificity</a:t>
            </a:r>
            <a:r>
              <a:rPr lang="en-US" dirty="0"/>
              <a:t> of whether the model output is recurring or non-recurring congestion need to be tuned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A4B14F-9B6B-1E43-A3E8-0B3F7BBD7F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6913" y="2439968"/>
          <a:ext cx="3397509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75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latin typeface="Avenir Next Condensed" charset="0"/>
                          <a:ea typeface="Avenir Next Condensed" charset="0"/>
                          <a:cs typeface="Avenir Next Condensed" charset="0"/>
                        </a:rPr>
                        <a:t>c</a:t>
                      </a:r>
                      <a:r>
                        <a:rPr lang="en-US" sz="1500" b="0" baseline="-25000" dirty="0">
                          <a:latin typeface="Avenir Next Condensed" charset="0"/>
                          <a:ea typeface="Avenir Next Condensed" charset="0"/>
                          <a:cs typeface="Avenir Next Condensed" charset="0"/>
                        </a:rPr>
                        <a:t>1</a:t>
                      </a:r>
                      <a:endParaRPr lang="en-US" sz="1500" b="0" dirty="0">
                        <a:latin typeface="Avenir Next Condensed" charset="0"/>
                        <a:ea typeface="Avenir Next Condensed" charset="0"/>
                        <a:cs typeface="Avenir Next Condensed" charset="0"/>
                      </a:endParaRP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3B904B-C4FA-7B43-A7DF-06E6634B47AF}"/>
              </a:ext>
            </a:extLst>
          </p:cNvPr>
          <p:cNvSpPr txBox="1"/>
          <p:nvPr/>
        </p:nvSpPr>
        <p:spPr>
          <a:xfrm>
            <a:off x="4436914" y="2790668"/>
            <a:ext cx="484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Recurring Congestion / Non-Recurring Congestion</a:t>
            </a:r>
            <a:endParaRPr lang="en-US" dirty="0">
              <a:solidFill>
                <a:schemeClr val="bg1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2D232-1BC9-C44E-9323-41BA6ADC1AC8}"/>
              </a:ext>
            </a:extLst>
          </p:cNvPr>
          <p:cNvSpPr txBox="1"/>
          <p:nvPr/>
        </p:nvSpPr>
        <p:spPr>
          <a:xfrm>
            <a:off x="3991586" y="1515119"/>
            <a:ext cx="202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4 Time Windows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Before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D205-04FC-1548-857E-BCD6B4842B05}"/>
              </a:ext>
            </a:extLst>
          </p:cNvPr>
          <p:cNvSpPr txBox="1"/>
          <p:nvPr/>
        </p:nvSpPr>
        <p:spPr>
          <a:xfrm>
            <a:off x="5664805" y="1516215"/>
            <a:ext cx="196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4 Time Windows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After Games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E02487-14F9-004A-9C76-889991D26235}"/>
              </a:ext>
            </a:extLst>
          </p:cNvPr>
          <p:cNvSpPr/>
          <p:nvPr/>
        </p:nvSpPr>
        <p:spPr>
          <a:xfrm>
            <a:off x="4878874" y="2229148"/>
            <a:ext cx="246460" cy="1318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8338C2D-7123-3F4B-8F2C-969F1AA68EAC}"/>
              </a:ext>
            </a:extLst>
          </p:cNvPr>
          <p:cNvSpPr/>
          <p:nvPr/>
        </p:nvSpPr>
        <p:spPr>
          <a:xfrm>
            <a:off x="6401357" y="2229148"/>
            <a:ext cx="246460" cy="1318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CFD9F6-FDBC-7F40-ACB7-917A584E6FB4}"/>
              </a:ext>
            </a:extLst>
          </p:cNvPr>
          <p:cNvCxnSpPr>
            <a:endCxn id="6" idx="1"/>
          </p:cNvCxnSpPr>
          <p:nvPr/>
        </p:nvCxnSpPr>
        <p:spPr>
          <a:xfrm>
            <a:off x="2674620" y="2439968"/>
            <a:ext cx="1762293" cy="148590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D0600C-D784-CC4E-AB89-702CC0972642}"/>
              </a:ext>
            </a:extLst>
          </p:cNvPr>
          <p:cNvCxnSpPr/>
          <p:nvPr/>
        </p:nvCxnSpPr>
        <p:spPr>
          <a:xfrm>
            <a:off x="467101" y="3067667"/>
            <a:ext cx="82807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32BF9D-14E6-5441-A5DD-26E670E753FC}"/>
              </a:ext>
            </a:extLst>
          </p:cNvPr>
          <p:cNvGrpSpPr/>
          <p:nvPr/>
        </p:nvGrpSpPr>
        <p:grpSpPr>
          <a:xfrm>
            <a:off x="339337" y="2993713"/>
            <a:ext cx="7963013" cy="2784493"/>
            <a:chOff x="838200" y="3145343"/>
            <a:chExt cx="10617351" cy="37126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6D0DC7-29FA-E847-89AE-F1706470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5720" y="3199305"/>
              <a:ext cx="3789831" cy="36586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8FB197-38E4-F84C-85BE-04DA8F154DEC}"/>
                </a:ext>
              </a:extLst>
            </p:cNvPr>
            <p:cNvSpPr txBox="1"/>
            <p:nvPr/>
          </p:nvSpPr>
          <p:spPr>
            <a:xfrm>
              <a:off x="1162975" y="5896749"/>
              <a:ext cx="2100575" cy="73866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True Positive Rate</a:t>
              </a:r>
            </a:p>
            <a:p>
              <a:pPr algn="ctr"/>
              <a:r>
                <a:rPr lang="en-US" sz="1500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(TPR)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02F067-0FBD-2248-8539-A32EAA1AD7AB}"/>
                </a:ext>
              </a:extLst>
            </p:cNvPr>
            <p:cNvSpPr txBox="1"/>
            <p:nvPr/>
          </p:nvSpPr>
          <p:spPr>
            <a:xfrm>
              <a:off x="4777448" y="5896749"/>
              <a:ext cx="2160848" cy="73866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False Positive Rate</a:t>
              </a:r>
            </a:p>
            <a:p>
              <a:pPr algn="ctr"/>
              <a:r>
                <a:rPr lang="en-US" sz="1500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(FPR)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6138A7-AD46-7947-B2EC-36B9868D54CB}"/>
                </a:ext>
              </a:extLst>
            </p:cNvPr>
            <p:cNvSpPr/>
            <p:nvPr/>
          </p:nvSpPr>
          <p:spPr>
            <a:xfrm>
              <a:off x="3663622" y="5896749"/>
              <a:ext cx="707886" cy="7078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err="1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th</a:t>
              </a:r>
              <a:endParaRPr lang="en-US" sz="1600" i="1" dirty="0">
                <a:solidFill>
                  <a:schemeClr val="accent2"/>
                </a:solidFill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374EC5-80F3-714F-A242-AB7FEE3AC3FD}"/>
                </a:ext>
              </a:extLst>
            </p:cNvPr>
            <p:cNvCxnSpPr>
              <a:stCxn id="18" idx="6"/>
              <a:endCxn id="17" idx="1"/>
            </p:cNvCxnSpPr>
            <p:nvPr/>
          </p:nvCxnSpPr>
          <p:spPr>
            <a:xfrm>
              <a:off x="4371507" y="6250693"/>
              <a:ext cx="405941" cy="15388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C83B22-19DD-5F4E-8C47-10DFCD7E7FBC}"/>
                </a:ext>
              </a:extLst>
            </p:cNvPr>
            <p:cNvCxnSpPr>
              <a:stCxn id="18" idx="2"/>
              <a:endCxn id="16" idx="3"/>
            </p:cNvCxnSpPr>
            <p:nvPr/>
          </p:nvCxnSpPr>
          <p:spPr>
            <a:xfrm flipH="1">
              <a:off x="3263549" y="6250693"/>
              <a:ext cx="400072" cy="15388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1F369B-2F29-7E41-9F81-C1AD88873931}"/>
                </a:ext>
              </a:extLst>
            </p:cNvPr>
            <p:cNvCxnSpPr>
              <a:endCxn id="18" idx="0"/>
            </p:cNvCxnSpPr>
            <p:nvPr/>
          </p:nvCxnSpPr>
          <p:spPr>
            <a:xfrm>
              <a:off x="4017565" y="5257800"/>
              <a:ext cx="0" cy="638949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C7228343-0EBE-404A-A74E-DF5C5AEF551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45343"/>
              <a:ext cx="6761151" cy="2722057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solidFill>
                    <a:schemeClr val="accent2"/>
                  </a:solidFill>
                </a:rPr>
                <a:t>Solution:</a:t>
              </a:r>
            </a:p>
            <a:p>
              <a:pPr marL="257175" indent="-257175">
                <a:buFont typeface="Arial" charset="0"/>
                <a:buChar char="•"/>
              </a:pPr>
              <a:r>
                <a:rPr lang="en-US" sz="1500" dirty="0"/>
                <a:t>Receiver operating characteristic (ROC) analysis</a:t>
              </a:r>
            </a:p>
            <a:p>
              <a:pPr marL="600075" lvl="1" indent="-257175">
                <a:buFont typeface="Arial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A fundamental tool for diagnostic test evaluation</a:t>
              </a:r>
            </a:p>
            <a:p>
              <a:pPr marL="600075" lvl="1" indent="-257175">
                <a:buFont typeface="Wingdings" charset="2"/>
                <a:buChar char="Ø"/>
              </a:pPr>
              <a:r>
                <a:rPr lang="en-US" sz="1500" dirty="0">
                  <a:solidFill>
                    <a:schemeClr val="tx1"/>
                  </a:solidFill>
                </a:rPr>
                <a:t>Sensitivity</a:t>
              </a:r>
              <a:r>
                <a:rPr lang="en-US" sz="1500" dirty="0"/>
                <a:t>: </a:t>
              </a:r>
              <a:r>
                <a:rPr lang="en-US" sz="1500" dirty="0">
                  <a:solidFill>
                    <a:schemeClr val="tx1"/>
                  </a:solidFill>
                </a:rPr>
                <a:t>true positive rate</a:t>
              </a:r>
            </a:p>
            <a:p>
              <a:pPr marL="600075" lvl="1" indent="-257175">
                <a:buFont typeface="Wingdings" charset="2"/>
                <a:buChar char="Ø"/>
              </a:pPr>
              <a:r>
                <a:rPr lang="en-US" sz="1500" dirty="0">
                  <a:solidFill>
                    <a:schemeClr val="tx1"/>
                  </a:solidFill>
                </a:rPr>
                <a:t>Specificity: true negative rate</a:t>
              </a:r>
            </a:p>
            <a:p>
              <a:pPr marL="600075" lvl="1" indent="-257175">
                <a:buFont typeface="Arial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Setting a </a:t>
              </a:r>
              <a:r>
                <a:rPr lang="en-US" sz="1500" u="sng" dirty="0">
                  <a:solidFill>
                    <a:schemeClr val="tx1"/>
                  </a:solidFill>
                </a:rPr>
                <a:t>threshold </a:t>
              </a:r>
              <a:r>
                <a:rPr lang="en-US" sz="1500" i="1" u="sng" dirty="0" err="1">
                  <a:solidFill>
                    <a:schemeClr val="tx1"/>
                  </a:solidFill>
                </a:rPr>
                <a:t>th</a:t>
              </a:r>
              <a:r>
                <a:rPr lang="en-US" sz="1500" u="sng" dirty="0">
                  <a:solidFill>
                    <a:schemeClr val="tx1"/>
                  </a:solidFill>
                </a:rPr>
                <a:t> </a:t>
              </a:r>
              <a:r>
                <a:rPr lang="en-US" sz="1500" dirty="0">
                  <a:solidFill>
                    <a:schemeClr val="tx1"/>
                  </a:solidFill>
                </a:rPr>
                <a:t>for the </a:t>
              </a:r>
              <a:r>
                <a:rPr lang="en-US" sz="1500" u="sng" dirty="0">
                  <a:solidFill>
                    <a:schemeClr val="tx1"/>
                  </a:solidFill>
                </a:rPr>
                <a:t>1</a:t>
              </a:r>
              <a:r>
                <a:rPr lang="en-US" sz="1500" u="sng" baseline="30000" dirty="0">
                  <a:solidFill>
                    <a:schemeClr val="tx1"/>
                  </a:solidFill>
                </a:rPr>
                <a:t>st</a:t>
              </a:r>
              <a:r>
                <a:rPr lang="en-US" sz="1500" u="sng" dirty="0">
                  <a:solidFill>
                    <a:schemeClr val="tx1"/>
                  </a:solidFill>
                </a:rPr>
                <a:t> class c</a:t>
              </a:r>
              <a:r>
                <a:rPr lang="en-US" sz="1500" u="sng" baseline="-25000" dirty="0">
                  <a:solidFill>
                    <a:schemeClr val="tx1"/>
                  </a:solidFill>
                </a:rPr>
                <a:t>1</a:t>
              </a:r>
              <a:r>
                <a:rPr lang="en-US" sz="1500" u="sng" dirty="0">
                  <a:solidFill>
                    <a:schemeClr val="tx1"/>
                  </a:solidFill>
                </a:rPr>
                <a:t> </a:t>
              </a:r>
              <a:r>
                <a:rPr lang="en-US" sz="1500" dirty="0">
                  <a:solidFill>
                    <a:schemeClr val="tx1"/>
                  </a:solidFill>
                </a:rPr>
                <a:t>in the output feature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0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Architecture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54812" y="2197348"/>
            <a:ext cx="3491307" cy="213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Preparing the Traffic Dataset</a:t>
            </a:r>
          </a:p>
        </p:txBody>
      </p:sp>
      <p:sp>
        <p:nvSpPr>
          <p:cNvPr id="5" name="Rectangle 4"/>
          <p:cNvSpPr/>
          <p:nvPr/>
        </p:nvSpPr>
        <p:spPr>
          <a:xfrm>
            <a:off x="859142" y="3760929"/>
            <a:ext cx="1505263" cy="4324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1. Mapping Raw Traffic Data to 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01" y="2565470"/>
            <a:ext cx="1221127" cy="122112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01" y="2692639"/>
            <a:ext cx="1221127" cy="122112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00" y="2819808"/>
            <a:ext cx="1221127" cy="122112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grpSp>
        <p:nvGrpSpPr>
          <p:cNvPr id="9" name="Group 8"/>
          <p:cNvGrpSpPr/>
          <p:nvPr/>
        </p:nvGrpSpPr>
        <p:grpSpPr>
          <a:xfrm>
            <a:off x="859142" y="2529784"/>
            <a:ext cx="1505263" cy="894623"/>
            <a:chOff x="242063" y="1019525"/>
            <a:chExt cx="2654329" cy="157754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23" y="1019525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7" y="1067884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650" y="1116243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063" y="1164602"/>
              <a:ext cx="2508569" cy="1432470"/>
            </a:xfrm>
            <a:prstGeom prst="rect">
              <a:avLst/>
            </a:prstGeom>
            <a:ln w="12700">
              <a:solidFill>
                <a:schemeClr val="bg1"/>
              </a:solidFill>
              <a:prstDash val="sysDash"/>
            </a:ln>
          </p:spPr>
        </p:pic>
      </p:grpSp>
      <p:sp>
        <p:nvSpPr>
          <p:cNvPr id="18" name="Down Arrow 17"/>
          <p:cNvSpPr/>
          <p:nvPr/>
        </p:nvSpPr>
        <p:spPr>
          <a:xfrm>
            <a:off x="1460315" y="3546867"/>
            <a:ext cx="220256" cy="118024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2416068" y="3918119"/>
            <a:ext cx="220256" cy="118024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8330" y="3393745"/>
            <a:ext cx="9492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venir Next Condensed" charset="0"/>
                <a:ea typeface="Avenir Next Condensed" charset="0"/>
                <a:cs typeface="Avenir Next Condensed" charset="0"/>
              </a:rPr>
              <a:t>Raw Traffic 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9754" y="4048859"/>
            <a:ext cx="13244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Avenir Next Condensed" charset="0"/>
                <a:ea typeface="Avenir Next Condensed" charset="0"/>
                <a:cs typeface="Avenir Next Condensed" charset="0"/>
              </a:rPr>
              <a:t>Traffic Condition Images</a:t>
            </a:r>
            <a:endParaRPr lang="en-US" sz="900" dirty="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69114" y="2768342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venir Next Condensed" charset="0"/>
                <a:ea typeface="Avenir Next Condensed" charset="0"/>
                <a:cs typeface="Avenir Next Condensed" charset="0"/>
              </a:rPr>
              <a:t>12:01 PM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83515" y="2632011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venir Next Condensed" charset="0"/>
                <a:ea typeface="Avenir Next Condensed" charset="0"/>
                <a:cs typeface="Avenir Next Condensed" charset="0"/>
              </a:rPr>
              <a:t>12:02 PM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97915" y="2512379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venir Next Condensed" charset="0"/>
                <a:ea typeface="Avenir Next Condensed" charset="0"/>
                <a:cs typeface="Avenir Next Condensed" charset="0"/>
              </a:rPr>
              <a:t>12:03 PM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500180" y="2197348"/>
            <a:ext cx="3889008" cy="2133600"/>
            <a:chOff x="6000240" y="1786797"/>
            <a:chExt cx="5185344" cy="2844800"/>
          </a:xfrm>
        </p:grpSpPr>
        <p:sp>
          <p:nvSpPr>
            <p:cNvPr id="14" name="Rectangle 13"/>
            <p:cNvSpPr/>
            <p:nvPr/>
          </p:nvSpPr>
          <p:spPr>
            <a:xfrm>
              <a:off x="7943452" y="2235379"/>
              <a:ext cx="1261872" cy="221806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3. Convolutional Neural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735925" y="2235379"/>
              <a:ext cx="1261872" cy="221806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4.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Deciding Threshold By ROC Analysis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0240" y="1786797"/>
              <a:ext cx="5185344" cy="2844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Identifying Congestion Types and Causes</a:t>
              </a:r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7531314" y="3265730"/>
              <a:ext cx="293675" cy="15736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 rot="16200000">
              <a:off x="9323787" y="3265730"/>
              <a:ext cx="293675" cy="15736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53370" y="2235854"/>
              <a:ext cx="1259481" cy="221711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2.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Class Balancing by Data Augmentation</a:t>
              </a:r>
            </a:p>
          </p:txBody>
        </p:sp>
      </p:grpSp>
      <p:sp>
        <p:nvSpPr>
          <p:cNvPr id="32" name="Down Arrow 31"/>
          <p:cNvSpPr/>
          <p:nvPr/>
        </p:nvSpPr>
        <p:spPr>
          <a:xfrm rot="16200000">
            <a:off x="4267874" y="3306547"/>
            <a:ext cx="220256" cy="118024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28651" y="2271713"/>
            <a:ext cx="3277910" cy="3600450"/>
            <a:chOff x="2886075" y="0"/>
            <a:chExt cx="6243638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3" r="19771"/>
            <a:stretch/>
          </p:blipFill>
          <p:spPr>
            <a:xfrm>
              <a:off x="2886075" y="0"/>
              <a:ext cx="6243638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21994" y="772732"/>
              <a:ext cx="4559121" cy="561518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721993" y="142876"/>
              <a:ext cx="4559121" cy="629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algn="ctr">
                <a:lnSpc>
                  <a:spcPts val="1050"/>
                </a:lnSpc>
              </a:pPr>
              <a:r>
                <a:rPr lang="en-US" sz="1400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Scenario 1 - </a:t>
              </a:r>
              <a:r>
                <a:rPr lang="en-US" sz="1200" b="1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Football</a:t>
              </a:r>
              <a:r>
                <a:rPr lang="en-US" sz="1400" b="1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 Games</a:t>
              </a:r>
            </a:p>
            <a:p>
              <a:pPr algn="ctr">
                <a:lnSpc>
                  <a:spcPts val="1050"/>
                </a:lnSpc>
              </a:pPr>
              <a:r>
                <a:rPr lang="en-US" sz="1400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at </a:t>
              </a:r>
              <a:r>
                <a:rPr lang="en-US" sz="1400" i="1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Nissan Stadium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001555" y="772732"/>
              <a:ext cx="1455313" cy="23535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59ADCD6-A6C4-4D53-902E-D09F9126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225087" y="1986439"/>
            <a:ext cx="4729121" cy="2646548"/>
          </a:xfrm>
        </p:spPr>
        <p:txBody>
          <a:bodyPr>
            <a:normAutofit fontScale="55000" lnSpcReduction="20000"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Data</a:t>
            </a:r>
            <a:endParaRPr lang="en-US" dirty="0"/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7 NFL games between 10/14/2016 and 12/11/2016</a:t>
            </a:r>
          </a:p>
          <a:p>
            <a:pPr marL="942975" lvl="2" indent="-257175">
              <a:buFont typeface="Arial" charset="0"/>
              <a:buChar char="•"/>
            </a:pPr>
            <a:r>
              <a:rPr lang="en-US" dirty="0"/>
              <a:t>Average attendance: over 60,000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Traffic data within the large bounding box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/>
              <a:t>A </a:t>
            </a:r>
            <a:r>
              <a:rPr lang="en-US" u="sng" dirty="0">
                <a:solidFill>
                  <a:schemeClr val="accent2"/>
                </a:solidFill>
              </a:rPr>
              <a:t>random forest</a:t>
            </a:r>
            <a:r>
              <a:rPr lang="en-US" dirty="0"/>
              <a:t> model is trained for comparison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TCI is converted to one-dimensional vector</a:t>
            </a:r>
          </a:p>
          <a:p>
            <a:pPr marL="260747" lvl="1" indent="-250031">
              <a:buFont typeface="Arial" charset="0"/>
              <a:buChar char="•"/>
            </a:pPr>
            <a:endParaRPr lang="en-US" dirty="0"/>
          </a:p>
          <a:p>
            <a:pPr marL="260747" lvl="1" indent="-250031">
              <a:buFont typeface="Arial" charset="0"/>
              <a:buChar char="•"/>
            </a:pPr>
            <a:r>
              <a:rPr lang="en-US" dirty="0"/>
              <a:t>Training: 5 game days and 2 non-game days</a:t>
            </a:r>
          </a:p>
          <a:p>
            <a:pPr marL="260747" lvl="1" indent="-250031">
              <a:buFont typeface="Arial" charset="0"/>
              <a:buChar char="•"/>
            </a:pPr>
            <a:r>
              <a:rPr lang="en-US" dirty="0"/>
              <a:t>Validating: 1 game day and 1 non-game day</a:t>
            </a:r>
          </a:p>
          <a:p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368278" y="4632986"/>
          <a:ext cx="4290264" cy="133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54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FPR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FNR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Our</a:t>
                      </a:r>
                    </a:p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98.73%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1.57%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0.17%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84.06%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6.25%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2.17%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46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upload.wikimedia.org/wikipedia/commons/thumb/4/4b/Doomsday_Clock_graph.svg/1920px-Doomsday_Clock_grap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2" y="1600200"/>
            <a:ext cx="8525256" cy="23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19200" y="4495800"/>
            <a:ext cx="632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Doomsday Clock graph, 1947–2018. The lower points on the graph represent a higher probability of technologically or environmentally-induced catastrophe, and the higher points represent a lower probability.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6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Identifying NRC Caused by </a:t>
            </a:r>
            <a:r>
              <a:rPr lang="en-US" sz="2100" dirty="0">
                <a:solidFill>
                  <a:schemeClr val="accent1"/>
                </a:solidFill>
              </a:rPr>
              <a:t>Hockey Games 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225086" y="2226469"/>
            <a:ext cx="4564584" cy="2448401"/>
          </a:xfrm>
        </p:spPr>
        <p:txBody>
          <a:bodyPr>
            <a:normAutofit fontScale="55000" lnSpcReduction="20000"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Data</a:t>
            </a:r>
            <a:endParaRPr lang="en-US" dirty="0"/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11 NHL games between 10/14/2016 and 12/16/2016</a:t>
            </a:r>
          </a:p>
          <a:p>
            <a:pPr marL="942975" lvl="2" indent="-257175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Lower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attendance</a:t>
            </a:r>
            <a:r>
              <a:rPr lang="en-US" dirty="0"/>
              <a:t>: about 10,000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Traffic</a:t>
            </a:r>
            <a:endParaRPr lang="en-US" dirty="0"/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Traffic data within the medium bounding box</a:t>
            </a:r>
          </a:p>
          <a:p>
            <a:endParaRPr lang="en-US" dirty="0"/>
          </a:p>
          <a:p>
            <a:pPr marL="260747" lvl="1" indent="-250031">
              <a:buFont typeface="Arial" charset="0"/>
              <a:buChar char="•"/>
            </a:pPr>
            <a:r>
              <a:rPr lang="en-US" dirty="0"/>
              <a:t>Training: 7 game days and 20 non-game days</a:t>
            </a:r>
          </a:p>
          <a:p>
            <a:pPr marL="260747" lvl="1" indent="-250031">
              <a:buFont typeface="Arial" charset="0"/>
              <a:buChar char="•"/>
            </a:pPr>
            <a:r>
              <a:rPr lang="en-US" dirty="0"/>
              <a:t>Validating: 1 game day and 1 non-game day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8651" y="2271713"/>
            <a:ext cx="3277910" cy="3600450"/>
            <a:chOff x="2886075" y="0"/>
            <a:chExt cx="6243638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3" r="19771"/>
            <a:stretch/>
          </p:blipFill>
          <p:spPr>
            <a:xfrm>
              <a:off x="2886075" y="0"/>
              <a:ext cx="6243638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21994" y="772732"/>
              <a:ext cx="4559121" cy="56151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3060" y="1378038"/>
              <a:ext cx="3425780" cy="431442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53061" y="5691647"/>
              <a:ext cx="3425780" cy="492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 algn="ctr">
                <a:lnSpc>
                  <a:spcPts val="1125"/>
                </a:lnSpc>
              </a:pPr>
              <a:r>
                <a:rPr lang="en-US" sz="1275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Scenario 2 - </a:t>
              </a:r>
              <a:r>
                <a:rPr lang="en-US" sz="1275" b="1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Hockey Games</a:t>
              </a:r>
            </a:p>
            <a:p>
              <a:pPr algn="ctr">
                <a:lnSpc>
                  <a:spcPts val="1125"/>
                </a:lnSpc>
              </a:pPr>
              <a:r>
                <a:rPr lang="en-US" sz="1275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at </a:t>
              </a:r>
              <a:r>
                <a:rPr lang="en-US" sz="1275" i="1" dirty="0">
                  <a:solidFill>
                    <a:schemeClr val="accent2"/>
                  </a:solidFill>
                  <a:latin typeface="Avenir Next Condensed" charset="0"/>
                  <a:ea typeface="Avenir Next Condensed" charset="0"/>
                  <a:cs typeface="Avenir Next Condensed" charset="0"/>
                </a:rPr>
                <a:t>Bridgestone Arena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67508" y="2346723"/>
            <a:ext cx="2393539" cy="330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ctr">
              <a:lnSpc>
                <a:spcPts val="1050"/>
              </a:lnSpc>
            </a:pPr>
            <a:r>
              <a:rPr lang="en-US" sz="1400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Scenario 1 - </a:t>
            </a:r>
            <a:r>
              <a:rPr lang="en-US" sz="1400" b="1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Football Games</a:t>
            </a:r>
          </a:p>
          <a:p>
            <a:pPr algn="ctr">
              <a:lnSpc>
                <a:spcPts val="1050"/>
              </a:lnSpc>
            </a:pPr>
            <a:r>
              <a:rPr lang="en-US" sz="1400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at </a:t>
            </a:r>
            <a:r>
              <a:rPr lang="en-US" sz="1400" i="1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Nissan Stadium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8085" y="4171669"/>
            <a:ext cx="547673" cy="10881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4362246" y="4948396"/>
          <a:ext cx="4290264" cy="96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90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FPR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FNR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Our</a:t>
                      </a:r>
                    </a:p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90.76%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8.11%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23.19%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00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975997" cy="994172"/>
          </a:xfrm>
        </p:spPr>
        <p:txBody>
          <a:bodyPr/>
          <a:lstStyle/>
          <a:p>
            <a:r>
              <a:rPr lang="en-US" sz="2100" dirty="0"/>
              <a:t>Identifying NRC Caused by </a:t>
            </a:r>
            <a:r>
              <a:rPr lang="en-US" sz="2100" dirty="0">
                <a:solidFill>
                  <a:schemeClr val="accent1"/>
                </a:solidFill>
              </a:rPr>
              <a:t>Traffic Accidents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225086" y="2226469"/>
            <a:ext cx="4290264" cy="1470422"/>
          </a:xfrm>
        </p:spPr>
        <p:txBody>
          <a:bodyPr>
            <a:normAutofit fontScale="40000" lnSpcReduction="20000"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Traffic Accidents</a:t>
            </a:r>
            <a:endParaRPr lang="en-US" dirty="0"/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8 traffic accidents between 10/18/2016 and 12/13/2016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Traffic</a:t>
            </a:r>
            <a:endParaRPr lang="en-US" dirty="0"/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Traffic data within the small bounding box</a:t>
            </a:r>
          </a:p>
          <a:p>
            <a:pPr marL="260747" lvl="1" indent="-250031">
              <a:buFont typeface="Arial" charset="0"/>
              <a:buChar char="•"/>
            </a:pPr>
            <a:endParaRPr lang="en-US" dirty="0"/>
          </a:p>
          <a:p>
            <a:pPr marL="260747" lvl="1" indent="-250031">
              <a:buFont typeface="Arial" charset="0"/>
              <a:buChar char="•"/>
            </a:pPr>
            <a:r>
              <a:rPr lang="en-US" dirty="0"/>
              <a:t>Training: 6 days </a:t>
            </a:r>
          </a:p>
          <a:p>
            <a:pPr marL="260747" lvl="1" indent="-250031">
              <a:buFont typeface="Arial" charset="0"/>
              <a:buChar char="•"/>
            </a:pPr>
            <a:r>
              <a:rPr lang="en-US" dirty="0"/>
              <a:t>Validating: 1 day</a:t>
            </a:r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8651" y="2271713"/>
            <a:ext cx="3277910" cy="3600450"/>
            <a:chOff x="2886075" y="0"/>
            <a:chExt cx="6243638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3" r="19771"/>
            <a:stretch/>
          </p:blipFill>
          <p:spPr>
            <a:xfrm>
              <a:off x="2886075" y="0"/>
              <a:ext cx="6243638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21994" y="772732"/>
              <a:ext cx="4559121" cy="56151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3060" y="1378038"/>
              <a:ext cx="3425780" cy="4314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venir Next Condensed" charset="0"/>
                <a:ea typeface="Avenir Next Condensed" charset="0"/>
                <a:cs typeface="Avenir Next Condensed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076700" y="3294150"/>
              <a:ext cx="1998002" cy="994033"/>
              <a:chOff x="4625588" y="2660728"/>
              <a:chExt cx="2318502" cy="99403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404594" y="2828561"/>
                <a:ext cx="539496" cy="65836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venir Next Condensed" charset="0"/>
                  <a:ea typeface="Avenir Next Condensed" charset="0"/>
                  <a:cs typeface="Avenir Next Condensed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25588" y="2660728"/>
                <a:ext cx="1779005" cy="9940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275" dirty="0">
                    <a:solidFill>
                      <a:schemeClr val="accent2"/>
                    </a:solidFill>
                    <a:latin typeface="Avenir Next Condensed" charset="0"/>
                    <a:ea typeface="Avenir Next Condensed" charset="0"/>
                    <a:cs typeface="Avenir Next Condensed" charset="0"/>
                  </a:rPr>
                  <a:t>Scenario </a:t>
                </a:r>
                <a:r>
                  <a:rPr lang="en-US" altLang="zh-CN" sz="1275" dirty="0">
                    <a:solidFill>
                      <a:schemeClr val="accent2"/>
                    </a:solidFill>
                    <a:latin typeface="Avenir Next Condensed" charset="0"/>
                    <a:ea typeface="Avenir Next Condensed" charset="0"/>
                    <a:cs typeface="Avenir Next Condensed" charset="0"/>
                  </a:rPr>
                  <a:t>3</a:t>
                </a:r>
              </a:p>
              <a:p>
                <a:pPr algn="ctr"/>
                <a:r>
                  <a:rPr lang="en-US" sz="1275" b="1" dirty="0">
                    <a:solidFill>
                      <a:schemeClr val="accent2"/>
                    </a:solidFill>
                    <a:latin typeface="Avenir Next Condensed" charset="0"/>
                    <a:ea typeface="Avenir Next Condensed" charset="0"/>
                    <a:cs typeface="Avenir Next Condensed" charset="0"/>
                  </a:rPr>
                  <a:t>Traffic</a:t>
                </a:r>
              </a:p>
              <a:p>
                <a:pPr algn="ctr"/>
                <a:r>
                  <a:rPr lang="en-US" sz="1275" b="1" dirty="0">
                    <a:solidFill>
                      <a:schemeClr val="accent2"/>
                    </a:solidFill>
                    <a:latin typeface="Avenir Next Condensed" charset="0"/>
                    <a:ea typeface="Avenir Next Condensed" charset="0"/>
                    <a:cs typeface="Avenir Next Condensed" charset="0"/>
                  </a:rPr>
                  <a:t>Accidents</a:t>
                </a:r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1067508" y="2346723"/>
            <a:ext cx="2393539" cy="330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ctr">
              <a:lnSpc>
                <a:spcPts val="1050"/>
              </a:lnSpc>
            </a:pPr>
            <a:r>
              <a:rPr lang="en-US" sz="1400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Scenario 1 - </a:t>
            </a:r>
            <a:r>
              <a:rPr lang="en-US" sz="1400" b="1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Football Games</a:t>
            </a:r>
          </a:p>
          <a:p>
            <a:pPr algn="ctr">
              <a:lnSpc>
                <a:spcPts val="1050"/>
              </a:lnSpc>
            </a:pPr>
            <a:r>
              <a:rPr lang="en-US" sz="1400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at </a:t>
            </a:r>
            <a:r>
              <a:rPr lang="en-US" sz="1400" i="1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Nissan Stadium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98817" y="5259827"/>
            <a:ext cx="1798535" cy="25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75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Scenario 2 - </a:t>
            </a:r>
            <a:r>
              <a:rPr lang="en-US" sz="1275" b="1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Hockey Games</a:t>
            </a:r>
          </a:p>
          <a:p>
            <a:pPr algn="ctr">
              <a:lnSpc>
                <a:spcPts val="1125"/>
              </a:lnSpc>
            </a:pPr>
            <a:r>
              <a:rPr lang="en-US" sz="1275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at </a:t>
            </a:r>
            <a:r>
              <a:rPr lang="en-US" sz="1275" i="1" dirty="0">
                <a:solidFill>
                  <a:schemeClr val="tx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Bridgestone Arena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345418" y="4854970"/>
          <a:ext cx="4290264" cy="96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2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90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FPR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FNR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Our</a:t>
                      </a:r>
                    </a:p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86.59%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13.71%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4.44%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536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264A6-B61C-4D81-93D5-0BAF17287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Proximity Based approaches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6C7A5C-9117-44BA-91D4-7AFCE9ED2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48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>
            <a:extLst>
              <a:ext uri="{FF2B5EF4-FFF2-40B4-BE49-F238E27FC236}">
                <a16:creationId xmlns:a16="http://schemas.microsoft.com/office/drawing/2014/main" id="{65388442-3D02-441D-92A0-D2DB8A300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82550"/>
            <a:ext cx="8839200" cy="70326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>
                <a:solidFill>
                  <a:srgbClr val="990000"/>
                </a:solidFill>
              </a:rPr>
              <a:t>Nearest Neighbor Based Techniques</a:t>
            </a: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64876A9-40BD-4DC9-8DB6-A34D777FD0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76300"/>
            <a:ext cx="8763000" cy="5105400"/>
          </a:xfrm>
        </p:spPr>
        <p:txBody>
          <a:bodyPr/>
          <a:lstStyle/>
          <a:p>
            <a:pPr marL="233363" indent="-233363" eaLnBrk="1" hangingPunct="1">
              <a:lnSpc>
                <a:spcPct val="100000"/>
              </a:lnSpc>
              <a:spcBef>
                <a:spcPts val="875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 i="1"/>
              <a:t>Key assumption</a:t>
            </a:r>
            <a:r>
              <a:rPr lang="en-GB" altLang="en-US" sz="2800"/>
              <a:t>: normal points have close neighbors while anomalies are located far from other points</a:t>
            </a:r>
          </a:p>
          <a:p>
            <a:pPr marL="233363" indent="-233363" eaLnBrk="1" hangingPunct="1">
              <a:lnSpc>
                <a:spcPct val="100000"/>
              </a:lnSpc>
              <a:spcBef>
                <a:spcPts val="875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/>
              <a:t>General two-step approach</a:t>
            </a:r>
          </a:p>
          <a:p>
            <a:pPr marL="573088" lvl="1" indent="-225425" ea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AutoNum type="arabicPeriod"/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/>
              <a:t>Compute neighborhood for each data record</a:t>
            </a:r>
          </a:p>
          <a:p>
            <a:pPr marL="573088" lvl="1" indent="-225425" ea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AutoNum type="arabicPeriod"/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/>
              <a:t>Analyze the neighborhood to determine whether data record is anomaly or not</a:t>
            </a:r>
          </a:p>
          <a:p>
            <a:pPr marL="233363" indent="-233363" eaLnBrk="1" hangingPunct="1">
              <a:lnSpc>
                <a:spcPct val="100000"/>
              </a:lnSpc>
              <a:spcBef>
                <a:spcPts val="875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/>
              <a:t>Categories:</a:t>
            </a:r>
          </a:p>
          <a:p>
            <a:pPr marL="573088" lvl="1" indent="-225425" eaLnBrk="1" hangingPunct="1">
              <a:lnSpc>
                <a:spcPct val="100000"/>
              </a:lnSpc>
              <a:spcBef>
                <a:spcPts val="750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/>
              <a:t>Distance based methods</a:t>
            </a:r>
          </a:p>
          <a:p>
            <a:pPr marL="1444625" lvl="2" indent="-457200" eaLnBrk="1" hangingPunct="1">
              <a:lnSpc>
                <a:spcPct val="100000"/>
              </a:lnSpc>
              <a:spcBef>
                <a:spcPts val="625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000"/>
              <a:t>Anomalies are data points most distant from other points</a:t>
            </a:r>
          </a:p>
          <a:p>
            <a:pPr marL="573088" lvl="1" indent="-225425" eaLnBrk="1" hangingPunct="1">
              <a:lnSpc>
                <a:spcPct val="100000"/>
              </a:lnSpc>
              <a:spcBef>
                <a:spcPts val="750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/>
              <a:t>Density based methods</a:t>
            </a:r>
          </a:p>
          <a:p>
            <a:pPr marL="1444625" lvl="2" indent="-457200" eaLnBrk="1" hangingPunct="1">
              <a:lnSpc>
                <a:spcPct val="100000"/>
              </a:lnSpc>
              <a:spcBef>
                <a:spcPts val="625"/>
              </a:spcBef>
              <a:tabLst>
                <a:tab pos="573088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000"/>
              <a:t>Anomalies are data points in low density regions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>
            <a:extLst>
              <a:ext uri="{FF2B5EF4-FFF2-40B4-BE49-F238E27FC236}">
                <a16:creationId xmlns:a16="http://schemas.microsoft.com/office/drawing/2014/main" id="{CE1067B4-29EE-4FD4-A485-53C1438E5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04788"/>
            <a:ext cx="8839200" cy="70326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>
                <a:solidFill>
                  <a:srgbClr val="990000"/>
                </a:solidFill>
              </a:rPr>
              <a:t>Nearest Neighbor Based Techniques</a:t>
            </a: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A7664B9-F237-4D3D-877A-4C238A02F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534400" cy="5181600"/>
          </a:xfrm>
        </p:spPr>
        <p:txBody>
          <a:bodyPr/>
          <a:lstStyle/>
          <a:p>
            <a:pPr marL="223838" indent="-223838" eaLnBrk="1" hangingPunct="1">
              <a:lnSpc>
                <a:spcPct val="100000"/>
              </a:lnSpc>
              <a:spcBef>
                <a:spcPts val="7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 dirty="0"/>
              <a:t>Advantage</a:t>
            </a:r>
          </a:p>
          <a:p>
            <a:pPr marL="574675" lvl="1" indent="-234950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Can be used in unsupervised or semi-supervised setting (do not make any assumptions about data distribution)</a:t>
            </a:r>
          </a:p>
          <a:p>
            <a:pPr marL="223838" indent="-223838" eaLnBrk="1" hangingPunct="1">
              <a:lnSpc>
                <a:spcPct val="100000"/>
              </a:lnSpc>
              <a:spcBef>
                <a:spcPts val="7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 dirty="0"/>
              <a:t>Drawbacks</a:t>
            </a:r>
          </a:p>
          <a:p>
            <a:pPr marL="574675" lvl="1" indent="-234950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If normal points do not have sufficient number of </a:t>
            </a:r>
            <a:r>
              <a:rPr lang="en-GB" altLang="en-US" sz="2400" dirty="0" err="1"/>
              <a:t>neighbors</a:t>
            </a:r>
            <a:r>
              <a:rPr lang="en-GB" altLang="en-US" sz="2400" dirty="0"/>
              <a:t> the techniques may fail</a:t>
            </a:r>
          </a:p>
          <a:p>
            <a:pPr marL="574675" lvl="1" indent="-234950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Computationally expensive</a:t>
            </a:r>
          </a:p>
          <a:p>
            <a:pPr marL="574675" lvl="1" indent="-234950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In high dimensional spaces, data is sparse and the concept of similarity may not be meaningful anymore. </a:t>
            </a:r>
            <a:endParaRPr lang="en-GB" altLang="en-US" sz="2400" dirty="0" smtClean="0"/>
          </a:p>
          <a:p>
            <a:pPr marL="574675" lvl="1" indent="-234950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 smtClean="0"/>
              <a:t>Due </a:t>
            </a:r>
            <a:r>
              <a:rPr lang="en-GB" altLang="en-US" sz="2400" dirty="0"/>
              <a:t>to the sparseness, distances between any two data records may become quite similar =&gt; Each data record may be considered as potential outlier!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>
            <a:extLst>
              <a:ext uri="{FF2B5EF4-FFF2-40B4-BE49-F238E27FC236}">
                <a16:creationId xmlns:a16="http://schemas.microsoft.com/office/drawing/2014/main" id="{867E1917-0587-471E-A86A-06E8635EE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4313" y="120650"/>
            <a:ext cx="8382000" cy="703263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>
                <a:solidFill>
                  <a:srgbClr val="990000"/>
                </a:solidFill>
              </a:rPr>
              <a:t>Clustering Based Techniques</a:t>
            </a: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03C2874E-8233-4609-8267-B9DA0B33CA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763000" cy="5486400"/>
          </a:xfrm>
        </p:spPr>
        <p:txBody>
          <a:bodyPr rIns="0">
            <a:normAutofit/>
          </a:bodyPr>
          <a:lstStyle/>
          <a:p>
            <a:pPr marL="166688" indent="-166688" eaLnBrk="1" hangingPunct="1">
              <a:lnSpc>
                <a:spcPct val="100000"/>
              </a:lnSpc>
              <a:spcBef>
                <a:spcPts val="6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2000" i="1" dirty="0"/>
              <a:t>Key assumption</a:t>
            </a:r>
            <a:r>
              <a:rPr lang="en-GB" altLang="en-US" sz="2000" dirty="0"/>
              <a:t>: normal data records belong to large and dense clusters, while anomalies belong do not belong to any of the clusters or form very small clusters</a:t>
            </a:r>
          </a:p>
          <a:p>
            <a:pPr marL="166688" indent="-166688" eaLnBrk="1" hangingPunct="1">
              <a:lnSpc>
                <a:spcPct val="100000"/>
              </a:lnSpc>
              <a:spcBef>
                <a:spcPts val="6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2000" dirty="0"/>
              <a:t>Categorization according to labels</a:t>
            </a:r>
          </a:p>
          <a:p>
            <a:pPr marL="461963" lvl="1" indent="-180975" eaLnBrk="1" hangingPunct="1">
              <a:lnSpc>
                <a:spcPct val="100000"/>
              </a:lnSpc>
              <a:spcBef>
                <a:spcPts val="5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1800" dirty="0"/>
              <a:t>Semi-supervised – cluster normal data to create modes of normal </a:t>
            </a:r>
            <a:r>
              <a:rPr lang="en-GB" altLang="en-US" sz="1800" dirty="0" err="1"/>
              <a:t>behavior</a:t>
            </a:r>
            <a:r>
              <a:rPr lang="en-GB" altLang="en-US" sz="1800" dirty="0"/>
              <a:t>. If a new instance does not belong to any of the clusters or it is not close to any cluster, is anomaly</a:t>
            </a:r>
          </a:p>
          <a:p>
            <a:pPr marL="461963" lvl="1" indent="-180975" eaLnBrk="1" hangingPunct="1">
              <a:lnSpc>
                <a:spcPct val="100000"/>
              </a:lnSpc>
              <a:spcBef>
                <a:spcPts val="5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1800" dirty="0"/>
              <a:t>Unsupervised – post-processing is needed after a clustering step to determine the size of the clusters and the distance from the clusters is required for the point to be anomaly</a:t>
            </a:r>
          </a:p>
          <a:p>
            <a:pPr marL="166688" indent="-166688" eaLnBrk="1" hangingPunct="1">
              <a:lnSpc>
                <a:spcPct val="100000"/>
              </a:lnSpc>
              <a:spcBef>
                <a:spcPts val="6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2000" dirty="0"/>
              <a:t>Anomalies detected using clustering based methods can be:</a:t>
            </a:r>
          </a:p>
          <a:p>
            <a:pPr marL="461963" lvl="1" indent="-180975" eaLnBrk="1" hangingPunct="1">
              <a:lnSpc>
                <a:spcPct val="100000"/>
              </a:lnSpc>
              <a:spcBef>
                <a:spcPts val="5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1800" dirty="0"/>
              <a:t>Data records that do not fit into any cluster (residuals from clustering)</a:t>
            </a:r>
            <a:r>
              <a:rPr lang="ar-SA" altLang="en-US" sz="1800" dirty="0">
                <a:cs typeface="Arial" panose="020B0604020202020204" pitchFamily="34" charset="0"/>
              </a:rPr>
              <a:t>‏</a:t>
            </a:r>
            <a:endParaRPr lang="en-GB" altLang="en-US" sz="1800" dirty="0"/>
          </a:p>
          <a:p>
            <a:pPr marL="461963" lvl="1" indent="-180975" eaLnBrk="1" hangingPunct="1">
              <a:lnSpc>
                <a:spcPct val="100000"/>
              </a:lnSpc>
              <a:spcBef>
                <a:spcPts val="5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1800" dirty="0"/>
              <a:t>Small clusters </a:t>
            </a:r>
          </a:p>
          <a:p>
            <a:pPr marL="461963" lvl="1" indent="-180975" eaLnBrk="1" hangingPunct="1">
              <a:lnSpc>
                <a:spcPct val="100000"/>
              </a:lnSpc>
              <a:spcBef>
                <a:spcPts val="500"/>
              </a:spcBef>
              <a:tabLst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  <a:tab pos="8966200" algn="l"/>
                <a:tab pos="9880600" algn="l"/>
              </a:tabLst>
            </a:pPr>
            <a:r>
              <a:rPr lang="en-GB" altLang="en-US" sz="1800" dirty="0"/>
              <a:t>Low density clusters or local anomalies (far from other points within the same cluster)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>
            <a:extLst>
              <a:ext uri="{FF2B5EF4-FFF2-40B4-BE49-F238E27FC236}">
                <a16:creationId xmlns:a16="http://schemas.microsoft.com/office/drawing/2014/main" id="{D477FCAB-1648-40FD-A3C1-8D54F6856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4313" y="44450"/>
            <a:ext cx="8382000" cy="703263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>
                <a:solidFill>
                  <a:srgbClr val="990000"/>
                </a:solidFill>
              </a:rPr>
              <a:t>Clustering Based Techniques</a:t>
            </a: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BF8993A-7ADA-4D66-BDCC-42BAF17FCF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763000" cy="5486400"/>
          </a:xfrm>
        </p:spPr>
        <p:txBody>
          <a:bodyPr rIns="0"/>
          <a:lstStyle/>
          <a:p>
            <a:pPr marL="223838" indent="-223838" eaLnBrk="1" hangingPunct="1">
              <a:lnSpc>
                <a:spcPct val="100000"/>
              </a:lnSpc>
              <a:spcBef>
                <a:spcPts val="7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 dirty="0"/>
              <a:t>Advantages:</a:t>
            </a:r>
          </a:p>
          <a:p>
            <a:pPr marL="628650" lvl="1" indent="-290513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No need to be supervised</a:t>
            </a:r>
          </a:p>
          <a:p>
            <a:pPr marL="628650" lvl="1" indent="-290513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Easily adaptable to on-line / incremental mode suitable for anomaly detection from temporal data</a:t>
            </a:r>
          </a:p>
          <a:p>
            <a:pPr marL="223838" indent="-223838" eaLnBrk="1" hangingPunct="1">
              <a:lnSpc>
                <a:spcPct val="100000"/>
              </a:lnSpc>
              <a:spcBef>
                <a:spcPts val="7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800" dirty="0"/>
              <a:t>Drawbacks</a:t>
            </a:r>
          </a:p>
          <a:p>
            <a:pPr marL="628650" lvl="1" indent="-290513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Computationally expensive</a:t>
            </a:r>
          </a:p>
          <a:p>
            <a:pPr marL="628650" lvl="1" indent="-290513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If normal points do not create any clusters the techniques may fail</a:t>
            </a:r>
          </a:p>
          <a:p>
            <a:pPr marL="628650" lvl="1" indent="-290513" eaLnBrk="1" hangingPunct="1">
              <a:lnSpc>
                <a:spcPct val="100000"/>
              </a:lnSpc>
              <a:spcBef>
                <a:spcPts val="6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400" dirty="0"/>
              <a:t>In high dimensional spaces, data is sparse and distances between any two data records may become quite similar.</a:t>
            </a:r>
          </a:p>
          <a:p>
            <a:pPr marL="973138" lvl="2" eaLnBrk="1" hangingPunct="1">
              <a:lnSpc>
                <a:spcPct val="100000"/>
              </a:lnSpc>
              <a:spcBef>
                <a:spcPts val="500"/>
              </a:spcBef>
              <a:tabLst>
                <a:tab pos="793750" algn="l"/>
                <a:tab pos="1708150" algn="l"/>
                <a:tab pos="2622550" algn="l"/>
                <a:tab pos="3536950" algn="l"/>
                <a:tab pos="4451350" algn="l"/>
                <a:tab pos="5365750" algn="l"/>
                <a:tab pos="6280150" algn="l"/>
                <a:tab pos="7194550" algn="l"/>
                <a:tab pos="8108950" algn="l"/>
                <a:tab pos="9023350" algn="l"/>
                <a:tab pos="9937750" algn="l"/>
              </a:tabLst>
            </a:pPr>
            <a:r>
              <a:rPr lang="en-GB" altLang="en-US" sz="2000" dirty="0"/>
              <a:t>Clustering algorithms may not give any meaningful clusters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662F-461F-4CF3-85D2-A88803F3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 – read and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79EE-E86B-4566-A5D9-B67B4DB9E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Anomaly.io/anomaly-detection-clustering</a:t>
            </a:r>
          </a:p>
        </p:txBody>
      </p:sp>
    </p:spTree>
    <p:extLst>
      <p:ext uri="{BB962C8B-B14F-4D97-AF65-F5344CB8AC3E}">
        <p14:creationId xmlns:p14="http://schemas.microsoft.com/office/powerpoint/2010/main" val="2008484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4B1E93-9143-48A3-9396-7180F5E26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Contextual Anomaly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0DC9FA-4B3A-4B98-9F67-BCCF575E5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02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>
            <a:extLst>
              <a:ext uri="{FF2B5EF4-FFF2-40B4-BE49-F238E27FC236}">
                <a16:creationId xmlns:a16="http://schemas.microsoft.com/office/drawing/2014/main" id="{5D149748-EBBE-4D6F-B14C-2BD95B785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6858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Contextual Anomaly Detection</a:t>
            </a: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8D785E37-800A-4CB5-BC80-42B9762640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/>
          <a:lstStyle/>
          <a:p>
            <a:pPr marL="233363" indent="-233363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Detect context anomalies</a:t>
            </a:r>
          </a:p>
          <a:p>
            <a:pPr marL="233363" indent="-233363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General Approach</a:t>
            </a:r>
          </a:p>
          <a:p>
            <a:pPr marL="573088" lvl="1" indent="-225425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Identify a context around a data instance (using a set of </a:t>
            </a:r>
            <a:r>
              <a:rPr lang="en-GB" altLang="en-US" i="1"/>
              <a:t>contextual attributes</a:t>
            </a:r>
            <a:r>
              <a:rPr lang="en-GB" altLang="en-US"/>
              <a:t>)</a:t>
            </a:r>
          </a:p>
          <a:p>
            <a:pPr marL="573088" lvl="1" indent="-225425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Determine if the data instance is anomalous w.r.t. the context (using a set of </a:t>
            </a:r>
            <a:r>
              <a:rPr lang="en-GB" altLang="en-US" i="1"/>
              <a:t>behavioral attributes</a:t>
            </a:r>
            <a:r>
              <a:rPr lang="en-GB" altLang="en-US"/>
              <a:t>)</a:t>
            </a:r>
          </a:p>
          <a:p>
            <a:pPr marL="233363" indent="-233363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Assumption</a:t>
            </a:r>
          </a:p>
          <a:p>
            <a:pPr marL="573088" lvl="1" indent="-225425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All normal instances within a context will be similar (in terms of behavioral attributes), while the anomalies will be different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5D140B60-A945-48BC-938D-BD8E19BF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6858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Contextual Anomaly Detection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3416E4C2-27F2-4D54-92A4-5356448935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4724400"/>
          </a:xfrm>
        </p:spPr>
        <p:txBody>
          <a:bodyPr/>
          <a:lstStyle/>
          <a:p>
            <a:pPr marL="233363" indent="-233363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Advantages</a:t>
            </a:r>
          </a:p>
          <a:p>
            <a:pPr marL="573088" lvl="1" indent="-225425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Detect anomalies that are hard to detect when analyzed in the global perspective</a:t>
            </a:r>
          </a:p>
          <a:p>
            <a:pPr marL="233363" indent="-233363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Challenges</a:t>
            </a:r>
          </a:p>
          <a:p>
            <a:pPr marL="573088" lvl="1" indent="-225425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Identifying a set of good contextual attributes</a:t>
            </a:r>
          </a:p>
          <a:p>
            <a:pPr marL="573088" lvl="1" indent="-225425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Determining a context using the contextual attributes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>
            <a:extLst>
              <a:ext uri="{FF2B5EF4-FFF2-40B4-BE49-F238E27FC236}">
                <a16:creationId xmlns:a16="http://schemas.microsoft.com/office/drawing/2014/main" id="{521468B9-A1DF-43CE-A496-5E323F027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Contextual Attributes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1C1AD9DD-BC51-4867-9188-31CF8B13F9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648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Contextual attributes define a neighborhood (context) for each instance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For example: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Spatial Context </a:t>
            </a:r>
          </a:p>
          <a:p>
            <a:pPr lvl="2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/>
              <a:t>Latitude, Longitude</a:t>
            </a:r>
            <a:endParaRPr lang="en-GB" altLang="en-US" sz="2000"/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Graph Context</a:t>
            </a:r>
          </a:p>
          <a:p>
            <a:pPr lvl="2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/>
              <a:t>Edges, Weights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Sequential Context</a:t>
            </a:r>
          </a:p>
          <a:p>
            <a:pPr lvl="2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/>
              <a:t>Position, Time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Profile Context</a:t>
            </a:r>
          </a:p>
          <a:p>
            <a:pPr lvl="2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i="1"/>
              <a:t>User demographics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">
            <a:extLst>
              <a:ext uri="{FF2B5EF4-FFF2-40B4-BE49-F238E27FC236}">
                <a16:creationId xmlns:a16="http://schemas.microsoft.com/office/drawing/2014/main" id="{9894B686-E3B1-4EFC-871A-1CEE19745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15400" cy="8382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/>
              <a:t>Contextual Anomaly Detection Techniques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FF433C57-9301-4050-9B26-113D2B2EF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4648200"/>
          </a:xfrm>
        </p:spPr>
        <p:txBody>
          <a:bodyPr/>
          <a:lstStyle/>
          <a:p>
            <a:pPr marL="233363" indent="-233363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Techniques</a:t>
            </a:r>
          </a:p>
          <a:p>
            <a:pPr marL="627063" lvl="1" indent="-279400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Reduction to point outlier detection</a:t>
            </a:r>
          </a:p>
          <a:p>
            <a:pPr marL="965200" lvl="2" indent="-223838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Segment data using contextual attributes</a:t>
            </a:r>
          </a:p>
          <a:p>
            <a:pPr marL="965200" lvl="2" indent="-223838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Apply a traditional point outlier within each context using behavioural attributes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2365F-BDCE-43A7-9653-263440CC0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Collective Anomaly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57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">
            <a:extLst>
              <a:ext uri="{FF2B5EF4-FFF2-40B4-BE49-F238E27FC236}">
                <a16:creationId xmlns:a16="http://schemas.microsoft.com/office/drawing/2014/main" id="{8BB64EB4-6E63-481D-B4F2-23420D18F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7620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Collective Anomaly Detection</a:t>
            </a: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2ED9DC7-FD88-4BAC-A2D0-3AAC1E05D4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Detect collective anomalies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Exploit the relationship among data instances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Sequential anomaly detection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Detect anomalous sequences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Spatial anomaly detection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Detect anomalous sub-regions within a spatial data set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/>
              <a:t>Graph anomaly detection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Detect anomalous sub-graphs in graph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3827D449-EEA6-435A-BCF3-2A76A2872A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5213" cy="762000"/>
          </a:xfrm>
        </p:spPr>
        <p:txBody>
          <a:bodyPr/>
          <a:lstStyle/>
          <a:p>
            <a:pPr eaLnBrk="1" hangingPunct="1"/>
            <a:r>
              <a:rPr lang="en-US" altLang="en-US"/>
              <a:t>Sequential Anomaly Detection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D204BA4-9243-49F3-88DE-1D2957B8B7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458200" cy="4646613"/>
          </a:xfrm>
        </p:spPr>
        <p:txBody>
          <a:bodyPr/>
          <a:lstStyle/>
          <a:p>
            <a:pPr eaLnBrk="1" hangingPunct="1">
              <a:lnSpc>
                <a:spcPct val="94000"/>
              </a:lnSpc>
            </a:pPr>
            <a:r>
              <a:rPr lang="en-US" altLang="en-US" sz="2800"/>
              <a:t>Detect anomalous sequences in a database of sequences, or</a:t>
            </a:r>
          </a:p>
          <a:p>
            <a:pPr eaLnBrk="1" hangingPunct="1">
              <a:lnSpc>
                <a:spcPct val="94000"/>
              </a:lnSpc>
            </a:pPr>
            <a:r>
              <a:rPr lang="en-US" altLang="en-US" sz="2800"/>
              <a:t>Detect anomalous subsequence within a sequence</a:t>
            </a:r>
          </a:p>
          <a:p>
            <a:pPr eaLnBrk="1" hangingPunct="1">
              <a:lnSpc>
                <a:spcPct val="94000"/>
              </a:lnSpc>
            </a:pPr>
            <a:r>
              <a:rPr lang="en-US" altLang="en-US" sz="2800"/>
              <a:t>Data is presented as a set of symbolic sequences</a:t>
            </a:r>
          </a:p>
          <a:p>
            <a:pPr lvl="1" eaLnBrk="1" hangingPunct="1">
              <a:lnSpc>
                <a:spcPct val="94000"/>
              </a:lnSpc>
            </a:pPr>
            <a:r>
              <a:rPr lang="en-US" altLang="en-US" sz="2400"/>
              <a:t>System call intrusion detection</a:t>
            </a:r>
          </a:p>
          <a:p>
            <a:pPr lvl="1" eaLnBrk="1" hangingPunct="1">
              <a:lnSpc>
                <a:spcPct val="94000"/>
              </a:lnSpc>
            </a:pPr>
            <a:r>
              <a:rPr lang="en-US" altLang="en-US" sz="2400"/>
              <a:t>Proteomics</a:t>
            </a:r>
          </a:p>
          <a:p>
            <a:pPr lvl="1" eaLnBrk="1" hangingPunct="1">
              <a:lnSpc>
                <a:spcPct val="94000"/>
              </a:lnSpc>
            </a:pPr>
            <a:r>
              <a:rPr lang="en-US" altLang="en-US" sz="2400"/>
              <a:t>Climate data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0C83CCC-6995-4CBB-A0B7-1A73E5389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 eaLnBrk="1" hangingPunct="1"/>
            <a:r>
              <a:rPr lang="en-US" altLang="en-US" sz="3200"/>
              <a:t>Sequence Time Delay Embedding (STIDE)*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0EA7684C-6246-424C-96A2-DAC130E30B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5213" cy="4419600"/>
          </a:xfrm>
        </p:spPr>
        <p:txBody>
          <a:bodyPr/>
          <a:lstStyle/>
          <a:p>
            <a:pPr eaLnBrk="1" hangingPunct="1">
              <a:lnSpc>
                <a:spcPct val="84000"/>
              </a:lnSpc>
            </a:pPr>
            <a:r>
              <a:rPr lang="en-US" altLang="en-US" sz="2400"/>
              <a:t>Assumes a training data containing normal sequences</a:t>
            </a:r>
          </a:p>
          <a:p>
            <a:pPr eaLnBrk="1" hangingPunct="1">
              <a:lnSpc>
                <a:spcPct val="84000"/>
              </a:lnSpc>
            </a:pPr>
            <a:r>
              <a:rPr lang="en-US" altLang="en-US" sz="2400"/>
              <a:t>Training</a:t>
            </a:r>
          </a:p>
          <a:p>
            <a:pPr lvl="1" eaLnBrk="1" hangingPunct="1">
              <a:lnSpc>
                <a:spcPct val="84000"/>
              </a:lnSpc>
            </a:pPr>
            <a:r>
              <a:rPr lang="en-US" altLang="en-US" sz="2000"/>
              <a:t>Extracts fixed length (k) subsequences by sliding a window over the training data</a:t>
            </a:r>
          </a:p>
          <a:p>
            <a:pPr lvl="1" eaLnBrk="1" hangingPunct="1">
              <a:lnSpc>
                <a:spcPct val="84000"/>
              </a:lnSpc>
            </a:pPr>
            <a:r>
              <a:rPr lang="en-US" altLang="en-US" sz="2000"/>
              <a:t>Maintain counts for all subsequences observed in the training data</a:t>
            </a:r>
          </a:p>
          <a:p>
            <a:pPr eaLnBrk="1" hangingPunct="1">
              <a:lnSpc>
                <a:spcPct val="84000"/>
              </a:lnSpc>
            </a:pPr>
            <a:r>
              <a:rPr lang="en-US" altLang="en-US" sz="2400"/>
              <a:t>Testing</a:t>
            </a:r>
          </a:p>
          <a:p>
            <a:pPr lvl="1" eaLnBrk="1" hangingPunct="1">
              <a:lnSpc>
                <a:spcPct val="84000"/>
              </a:lnSpc>
            </a:pPr>
            <a:r>
              <a:rPr lang="en-US" altLang="en-US" sz="2000"/>
              <a:t>Extract fixed length subsequences from the test sequence</a:t>
            </a:r>
          </a:p>
          <a:p>
            <a:pPr lvl="1" eaLnBrk="1" hangingPunct="1">
              <a:lnSpc>
                <a:spcPct val="84000"/>
              </a:lnSpc>
            </a:pPr>
            <a:r>
              <a:rPr lang="en-US" altLang="en-US" sz="2000"/>
              <a:t>Find empirical probability of each test subsequence from the above counts</a:t>
            </a:r>
          </a:p>
          <a:p>
            <a:pPr lvl="1" eaLnBrk="1" hangingPunct="1">
              <a:lnSpc>
                <a:spcPct val="84000"/>
              </a:lnSpc>
            </a:pPr>
            <a:r>
              <a:rPr lang="en-US" altLang="en-US" sz="2000"/>
              <a:t>If probability for a subsequence is below a threshold, the subsequence is declared as anomalous</a:t>
            </a:r>
          </a:p>
          <a:p>
            <a:pPr lvl="1" eaLnBrk="1" hangingPunct="1">
              <a:lnSpc>
                <a:spcPct val="84000"/>
              </a:lnSpc>
            </a:pPr>
            <a:r>
              <a:rPr lang="en-US" altLang="en-US" sz="2000"/>
              <a:t>Number of anomalous subsequences in a test sequence is its anomaly score</a:t>
            </a:r>
          </a:p>
          <a:p>
            <a:pPr eaLnBrk="1" hangingPunct="1">
              <a:lnSpc>
                <a:spcPct val="84000"/>
              </a:lnSpc>
            </a:pPr>
            <a:r>
              <a:rPr lang="en-US" altLang="en-US" sz="2400"/>
              <a:t>Applied for system call intrusion detection</a:t>
            </a:r>
          </a:p>
        </p:txBody>
      </p:sp>
      <p:sp>
        <p:nvSpPr>
          <p:cNvPr id="96260" name="Text Box 5">
            <a:extLst>
              <a:ext uri="{FF2B5EF4-FFF2-40B4-BE49-F238E27FC236}">
                <a16:creationId xmlns:a16="http://schemas.microsoft.com/office/drawing/2014/main" id="{935A37B8-2743-4BFF-BD1B-07CBB62F5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478462"/>
            <a:ext cx="86106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200" dirty="0"/>
              <a:t>* </a:t>
            </a:r>
            <a:r>
              <a:rPr lang="en-US" altLang="en-US" sz="1200" dirty="0" err="1"/>
              <a:t>Warrender</a:t>
            </a:r>
            <a:r>
              <a:rPr lang="en-US" altLang="en-US" sz="1200" dirty="0"/>
              <a:t>, Christina, Stephanie Forrest, and Barak </a:t>
            </a:r>
            <a:r>
              <a:rPr lang="en-US" altLang="en-US" sz="1200" dirty="0" err="1"/>
              <a:t>Pearlmutter</a:t>
            </a:r>
            <a:r>
              <a:rPr lang="en-US" altLang="en-US" sz="1200" dirty="0"/>
              <a:t>. Detecting Intrusions Using System Calls: Alternative Data Models. To appear, 1999 IEEE Symposium on Security and Privacy. 1999.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>
            <a:extLst>
              <a:ext uri="{FF2B5EF4-FFF2-40B4-BE49-F238E27FC236}">
                <a16:creationId xmlns:a16="http://schemas.microsoft.com/office/drawing/2014/main" id="{A8BB1FAA-302A-4F0E-BA30-355381560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34950"/>
            <a:ext cx="8686800" cy="642938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>
                <a:solidFill>
                  <a:srgbClr val="990000"/>
                </a:solidFill>
              </a:rPr>
              <a:t>Motivation for On-line Anomaly Detection</a:t>
            </a: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3E0F5D4-B164-4E78-94EA-887539050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" y="1143000"/>
            <a:ext cx="8578850" cy="5272088"/>
          </a:xfrm>
        </p:spPr>
        <p:txBody>
          <a:bodyPr lIns="90360" tIns="44280" rIns="90360" bIns="44280"/>
          <a:lstStyle/>
          <a:p>
            <a:pPr marL="165100" indent="-165100" eaLnBrk="1" hangingPunct="1">
              <a:lnSpc>
                <a:spcPct val="100000"/>
              </a:lnSpc>
              <a:spcBef>
                <a:spcPts val="750"/>
              </a:spcBef>
              <a:tabLst>
                <a:tab pos="735013" algn="l"/>
                <a:tab pos="1649413" algn="l"/>
                <a:tab pos="2563813" algn="l"/>
                <a:tab pos="3478213" algn="l"/>
                <a:tab pos="4392613" algn="l"/>
                <a:tab pos="5307013" algn="l"/>
                <a:tab pos="6221413" algn="l"/>
                <a:tab pos="7135813" algn="l"/>
                <a:tab pos="8050213" algn="l"/>
                <a:tab pos="8964613" algn="l"/>
                <a:tab pos="9879013" algn="l"/>
              </a:tabLst>
            </a:pPr>
            <a:r>
              <a:rPr lang="en-GB" altLang="en-US" sz="2400" dirty="0"/>
              <a:t>Data in many rare events applications arrives continuously at an enormous pace </a:t>
            </a:r>
          </a:p>
          <a:p>
            <a:pPr marL="165100" indent="-165100" eaLnBrk="1" hangingPunct="1">
              <a:lnSpc>
                <a:spcPct val="100000"/>
              </a:lnSpc>
              <a:spcBef>
                <a:spcPts val="750"/>
              </a:spcBef>
              <a:tabLst>
                <a:tab pos="735013" algn="l"/>
                <a:tab pos="1649413" algn="l"/>
                <a:tab pos="2563813" algn="l"/>
                <a:tab pos="3478213" algn="l"/>
                <a:tab pos="4392613" algn="l"/>
                <a:tab pos="5307013" algn="l"/>
                <a:tab pos="6221413" algn="l"/>
                <a:tab pos="7135813" algn="l"/>
                <a:tab pos="8050213" algn="l"/>
                <a:tab pos="8964613" algn="l"/>
                <a:tab pos="9879013" algn="l"/>
              </a:tabLst>
            </a:pPr>
            <a:r>
              <a:rPr lang="en-GB" altLang="en-US" sz="2400" dirty="0"/>
              <a:t>There is a significant challenge to </a:t>
            </a:r>
            <a:r>
              <a:rPr lang="en-GB" altLang="en-US" sz="2400" dirty="0" err="1"/>
              <a:t>analyze</a:t>
            </a:r>
            <a:r>
              <a:rPr lang="en-GB" altLang="en-US" sz="2400" dirty="0"/>
              <a:t> such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">
            <a:extLst>
              <a:ext uri="{FF2B5EF4-FFF2-40B4-BE49-F238E27FC236}">
                <a16:creationId xmlns:a16="http://schemas.microsoft.com/office/drawing/2014/main" id="{413BA5B9-5DEC-4EA8-9C14-B2028D159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7175" y="158750"/>
            <a:ext cx="8610600" cy="642938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>
                <a:solidFill>
                  <a:srgbClr val="990000"/>
                </a:solidFill>
              </a:rPr>
              <a:t>On-line Anomaly Detection – Simple Idea</a:t>
            </a: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913A8544-41F6-48ED-8D85-C14DC72C8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512" y="777081"/>
            <a:ext cx="8816975" cy="5232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12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</a:t>
            </a:r>
            <a:r>
              <a:rPr lang="en-GB" altLang="en-US" sz="2400"/>
              <a:t>normal </a:t>
            </a:r>
            <a:r>
              <a:rPr lang="en-GB" altLang="en-US" sz="2400" smtClean="0"/>
              <a:t>behaviour </a:t>
            </a:r>
            <a:r>
              <a:rPr lang="en-GB" altLang="en-US" sz="2400" dirty="0"/>
              <a:t>is changing through time</a:t>
            </a:r>
          </a:p>
          <a:p>
            <a:pPr eaLnBrk="1" hangingPunct="1">
              <a:lnSpc>
                <a:spcPct val="110000"/>
              </a:lnSpc>
              <a:spcBef>
                <a:spcPts val="9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Need to update the “normal </a:t>
            </a:r>
            <a:r>
              <a:rPr lang="en-GB" altLang="en-US" sz="2400" dirty="0" smtClean="0"/>
              <a:t>behaviour” </a:t>
            </a:r>
            <a:r>
              <a:rPr lang="en-GB" altLang="en-US" sz="2400" dirty="0"/>
              <a:t>profile dynamically</a:t>
            </a:r>
          </a:p>
          <a:p>
            <a:pPr lvl="1" eaLnBrk="1" hangingPunct="1">
              <a:lnSpc>
                <a:spcPct val="110000"/>
              </a:lnSpc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Key idea: Update the normal profile with the data records that are “probably” normal, i.e. have very low anomaly score</a:t>
            </a:r>
          </a:p>
          <a:p>
            <a:pPr lvl="1" ea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lvl="1" ea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lvl="1" ea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lvl="1" ea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 dirty="0"/>
          </a:p>
          <a:p>
            <a:pPr lvl="1" eaLnBrk="1" hangingPunct="1">
              <a:lnSpc>
                <a:spcPct val="110000"/>
              </a:lnSpc>
              <a:spcBef>
                <a:spcPts val="36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Time slot </a:t>
            </a:r>
            <a:r>
              <a:rPr lang="en-GB" altLang="en-US" sz="2000" i="1" dirty="0"/>
              <a:t>i </a:t>
            </a:r>
            <a:r>
              <a:rPr lang="en-GB" altLang="en-US" sz="2000" dirty="0"/>
              <a:t>– Data block </a:t>
            </a:r>
            <a:r>
              <a:rPr lang="en-GB" altLang="en-US" sz="2000" i="1" dirty="0"/>
              <a:t>D</a:t>
            </a:r>
            <a:r>
              <a:rPr lang="en-GB" altLang="en-US" sz="2000" i="1" baseline="-25000" dirty="0"/>
              <a:t>i</a:t>
            </a:r>
            <a:r>
              <a:rPr lang="en-GB" altLang="en-US" sz="2000" dirty="0"/>
              <a:t> – model of normal </a:t>
            </a:r>
            <a:r>
              <a:rPr lang="en-GB" altLang="en-US" sz="2000" dirty="0" err="1"/>
              <a:t>behavior</a:t>
            </a:r>
            <a:r>
              <a:rPr lang="en-GB" altLang="en-US" sz="2000" dirty="0"/>
              <a:t> </a:t>
            </a:r>
            <a:r>
              <a:rPr lang="en-GB" altLang="en-US" sz="2000" i="1" dirty="0" err="1"/>
              <a:t>M</a:t>
            </a:r>
            <a:r>
              <a:rPr lang="en-GB" altLang="en-US" sz="2000" i="1" baseline="-25000" dirty="0" err="1"/>
              <a:t>i</a:t>
            </a:r>
            <a:endParaRPr lang="en-GB" altLang="en-US" sz="2000" i="1" baseline="-25000" dirty="0"/>
          </a:p>
          <a:p>
            <a:pPr lvl="1" eaLnBrk="1" hangingPunct="1">
              <a:lnSpc>
                <a:spcPct val="110000"/>
              </a:lnSpc>
              <a:spcBef>
                <a:spcPts val="7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Anomaly detection algorithm in time slot (</a:t>
            </a:r>
            <a:r>
              <a:rPr lang="en-GB" altLang="en-US" sz="2000" i="1" dirty="0"/>
              <a:t>i+1</a:t>
            </a:r>
            <a:r>
              <a:rPr lang="en-GB" altLang="en-US" sz="2000" dirty="0"/>
              <a:t>) is based on the profile computed in time slot </a:t>
            </a:r>
            <a:r>
              <a:rPr lang="en-GB" altLang="en-US" sz="2000" i="1" dirty="0"/>
              <a:t>i</a:t>
            </a:r>
          </a:p>
        </p:txBody>
      </p:sp>
      <p:sp>
        <p:nvSpPr>
          <p:cNvPr id="101380" name="Line 3">
            <a:extLst>
              <a:ext uri="{FF2B5EF4-FFF2-40B4-BE49-F238E27FC236}">
                <a16:creationId xmlns:a16="http://schemas.microsoft.com/office/drawing/2014/main" id="{119AA275-FA3F-4C4D-86F0-429E774DB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325" y="3741738"/>
            <a:ext cx="960438" cy="1587"/>
          </a:xfrm>
          <a:prstGeom prst="line">
            <a:avLst/>
          </a:prstGeom>
          <a:noFill/>
          <a:ln w="28440">
            <a:solidFill>
              <a:srgbClr val="00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1" name="Rectangle 4">
            <a:extLst>
              <a:ext uri="{FF2B5EF4-FFF2-40B4-BE49-F238E27FC236}">
                <a16:creationId xmlns:a16="http://schemas.microsoft.com/office/drawing/2014/main" id="{9B209FC5-D7DC-41CB-BFA0-899DCC50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3057525"/>
            <a:ext cx="11430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Time slot</a:t>
            </a:r>
            <a:r>
              <a:rPr lang="en-GB" altLang="en-US" sz="2000" b="1">
                <a:solidFill>
                  <a:srgbClr val="0000FF"/>
                </a:solidFill>
              </a:rPr>
              <a:t> 1</a:t>
            </a:r>
          </a:p>
        </p:txBody>
      </p:sp>
      <p:sp>
        <p:nvSpPr>
          <p:cNvPr id="101382" name="Line 5">
            <a:extLst>
              <a:ext uri="{FF2B5EF4-FFF2-40B4-BE49-F238E27FC236}">
                <a16:creationId xmlns:a16="http://schemas.microsoft.com/office/drawing/2014/main" id="{90E6B405-09A3-43B2-B339-D71DDBCC0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325" y="4602163"/>
            <a:ext cx="7781925" cy="1587"/>
          </a:xfrm>
          <a:prstGeom prst="line">
            <a:avLst/>
          </a:prstGeom>
          <a:noFill/>
          <a:ln w="2844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3" name="Line 6">
            <a:extLst>
              <a:ext uri="{FF2B5EF4-FFF2-40B4-BE49-F238E27FC236}">
                <a16:creationId xmlns:a16="http://schemas.microsoft.com/office/drawing/2014/main" id="{140F4586-4F97-4AD3-8940-34E3DBCEE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325" y="3744913"/>
            <a:ext cx="1588" cy="849312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4" name="Line 7">
            <a:extLst>
              <a:ext uri="{FF2B5EF4-FFF2-40B4-BE49-F238E27FC236}">
                <a16:creationId xmlns:a16="http://schemas.microsoft.com/office/drawing/2014/main" id="{64ABC4E7-F251-4245-9D05-47E12BCCE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1463" y="3729038"/>
            <a:ext cx="1587" cy="849312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5" name="Rectangle 8">
            <a:extLst>
              <a:ext uri="{FF2B5EF4-FFF2-40B4-BE49-F238E27FC236}">
                <a16:creationId xmlns:a16="http://schemas.microsoft.com/office/drawing/2014/main" id="{BC8DD3F6-D4F2-44DD-9470-B6BA6315F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3819525"/>
            <a:ext cx="8001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808080"/>
              </a:buClr>
              <a:buFont typeface="Arial" panose="020B0604020202020204" pitchFamily="34" charset="0"/>
              <a:buNone/>
            </a:pPr>
            <a:r>
              <a:rPr lang="en-GB" altLang="en-US" sz="2800" b="1">
                <a:solidFill>
                  <a:srgbClr val="808080"/>
                </a:solidFill>
              </a:rPr>
              <a:t>…..</a:t>
            </a:r>
          </a:p>
        </p:txBody>
      </p:sp>
      <p:sp>
        <p:nvSpPr>
          <p:cNvPr id="101386" name="Text Box 9">
            <a:extLst>
              <a:ext uri="{FF2B5EF4-FFF2-40B4-BE49-F238E27FC236}">
                <a16:creationId xmlns:a16="http://schemas.microsoft.com/office/drawing/2014/main" id="{7991EC72-FCCE-4956-95BE-038CC7E66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4605338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1313" indent="-341313"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000"/>
              </a:spcBef>
              <a:buClr>
                <a:srgbClr val="333399"/>
              </a:buClr>
              <a:buSzPct val="75000"/>
              <a:buFont typeface="Monotype Sorts" charset="2"/>
              <a:buNone/>
            </a:pPr>
            <a:r>
              <a:rPr lang="en-GB" altLang="en-US" sz="1600" b="1" i="1">
                <a:solidFill>
                  <a:srgbClr val="000099"/>
                </a:solidFill>
                <a:latin typeface="Matisse ITC" pitchFamily="80" charset="0"/>
              </a:rPr>
              <a:t>Time</a:t>
            </a:r>
          </a:p>
        </p:txBody>
      </p:sp>
      <p:sp>
        <p:nvSpPr>
          <p:cNvPr id="101387" name="Freeform 10">
            <a:extLst>
              <a:ext uri="{FF2B5EF4-FFF2-40B4-BE49-F238E27FC236}">
                <a16:creationId xmlns:a16="http://schemas.microsoft.com/office/drawing/2014/main" id="{F293E3A3-6E25-49B6-9784-00726C7D3572}"/>
              </a:ext>
            </a:extLst>
          </p:cNvPr>
          <p:cNvSpPr>
            <a:spLocks/>
          </p:cNvSpPr>
          <p:nvPr/>
        </p:nvSpPr>
        <p:spPr bwMode="auto">
          <a:xfrm>
            <a:off x="952500" y="4638675"/>
            <a:ext cx="941388" cy="304800"/>
          </a:xfrm>
          <a:custGeom>
            <a:avLst/>
            <a:gdLst>
              <a:gd name="T0" fmla="*/ 0 w 777"/>
              <a:gd name="T1" fmla="*/ 0 h 192"/>
              <a:gd name="T2" fmla="*/ 2147483646 w 777"/>
              <a:gd name="T3" fmla="*/ 2147483646 h 192"/>
              <a:gd name="T4" fmla="*/ 2147483646 w 777"/>
              <a:gd name="T5" fmla="*/ 0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77" h="192">
                <a:moveTo>
                  <a:pt x="0" y="0"/>
                </a:moveTo>
                <a:cubicBezTo>
                  <a:pt x="68" y="32"/>
                  <a:pt x="278" y="192"/>
                  <a:pt x="407" y="192"/>
                </a:cubicBezTo>
                <a:cubicBezTo>
                  <a:pt x="536" y="192"/>
                  <a:pt x="700" y="40"/>
                  <a:pt x="777" y="0"/>
                </a:cubicBezTo>
              </a:path>
            </a:pathLst>
          </a:custGeom>
          <a:noFill/>
          <a:ln w="3168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8" name="Freeform 11">
            <a:extLst>
              <a:ext uri="{FF2B5EF4-FFF2-40B4-BE49-F238E27FC236}">
                <a16:creationId xmlns:a16="http://schemas.microsoft.com/office/drawing/2014/main" id="{A5635E7C-5B7A-40D6-A5FB-8270D2A4B846}"/>
              </a:ext>
            </a:extLst>
          </p:cNvPr>
          <p:cNvSpPr>
            <a:spLocks/>
          </p:cNvSpPr>
          <p:nvPr/>
        </p:nvSpPr>
        <p:spPr bwMode="auto">
          <a:xfrm>
            <a:off x="6723063" y="4656138"/>
            <a:ext cx="1069975" cy="304800"/>
          </a:xfrm>
          <a:custGeom>
            <a:avLst/>
            <a:gdLst>
              <a:gd name="T0" fmla="*/ 0 w 777"/>
              <a:gd name="T1" fmla="*/ 0 h 192"/>
              <a:gd name="T2" fmla="*/ 2147483646 w 777"/>
              <a:gd name="T3" fmla="*/ 2147483646 h 192"/>
              <a:gd name="T4" fmla="*/ 2147483646 w 777"/>
              <a:gd name="T5" fmla="*/ 0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77" h="192">
                <a:moveTo>
                  <a:pt x="0" y="0"/>
                </a:moveTo>
                <a:cubicBezTo>
                  <a:pt x="68" y="32"/>
                  <a:pt x="278" y="192"/>
                  <a:pt x="407" y="192"/>
                </a:cubicBezTo>
                <a:cubicBezTo>
                  <a:pt x="536" y="192"/>
                  <a:pt x="700" y="40"/>
                  <a:pt x="777" y="0"/>
                </a:cubicBezTo>
              </a:path>
            </a:pathLst>
          </a:custGeom>
          <a:noFill/>
          <a:ln w="3168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Line 12">
            <a:extLst>
              <a:ext uri="{FF2B5EF4-FFF2-40B4-BE49-F238E27FC236}">
                <a16:creationId xmlns:a16="http://schemas.microsoft.com/office/drawing/2014/main" id="{EB050E43-1733-4A53-9F1B-AB79F0708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225" y="3743325"/>
            <a:ext cx="960438" cy="1588"/>
          </a:xfrm>
          <a:prstGeom prst="line">
            <a:avLst/>
          </a:prstGeom>
          <a:noFill/>
          <a:ln w="28440">
            <a:solidFill>
              <a:srgbClr val="00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0" name="Line 13">
            <a:extLst>
              <a:ext uri="{FF2B5EF4-FFF2-40B4-BE49-F238E27FC236}">
                <a16:creationId xmlns:a16="http://schemas.microsoft.com/office/drawing/2014/main" id="{0E5723CC-F511-4A37-8166-F5C60B6B83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425" y="3746500"/>
            <a:ext cx="1588" cy="849313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1" name="Line 14">
            <a:extLst>
              <a:ext uri="{FF2B5EF4-FFF2-40B4-BE49-F238E27FC236}">
                <a16:creationId xmlns:a16="http://schemas.microsoft.com/office/drawing/2014/main" id="{38E14595-A8AC-4065-905C-462B84331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744913"/>
            <a:ext cx="960438" cy="1587"/>
          </a:xfrm>
          <a:prstGeom prst="line">
            <a:avLst/>
          </a:prstGeom>
          <a:noFill/>
          <a:ln w="28440">
            <a:solidFill>
              <a:srgbClr val="00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2" name="Line 15">
            <a:extLst>
              <a:ext uri="{FF2B5EF4-FFF2-40B4-BE49-F238E27FC236}">
                <a16:creationId xmlns:a16="http://schemas.microsoft.com/office/drawing/2014/main" id="{7E086184-C535-40F7-A2DB-CCE9888D2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3746500"/>
            <a:ext cx="1587" cy="849313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3" name="Line 16">
            <a:extLst>
              <a:ext uri="{FF2B5EF4-FFF2-40B4-BE49-F238E27FC236}">
                <a16:creationId xmlns:a16="http://schemas.microsoft.com/office/drawing/2014/main" id="{86C44495-41F6-4F44-A8A2-C362D9CE0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550" y="3730625"/>
            <a:ext cx="1588" cy="849313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4" name="Line 17">
            <a:extLst>
              <a:ext uri="{FF2B5EF4-FFF2-40B4-BE49-F238E27FC236}">
                <a16:creationId xmlns:a16="http://schemas.microsoft.com/office/drawing/2014/main" id="{7577882C-B959-480F-8EF9-E9379A8FAF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513" y="3748088"/>
            <a:ext cx="1587" cy="849312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5" name="Line 18">
            <a:extLst>
              <a:ext uri="{FF2B5EF4-FFF2-40B4-BE49-F238E27FC236}">
                <a16:creationId xmlns:a16="http://schemas.microsoft.com/office/drawing/2014/main" id="{D612F30F-C564-448E-8D66-C834875D3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738563"/>
            <a:ext cx="960438" cy="1587"/>
          </a:xfrm>
          <a:prstGeom prst="line">
            <a:avLst/>
          </a:prstGeom>
          <a:noFill/>
          <a:ln w="28440">
            <a:solidFill>
              <a:srgbClr val="00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6" name="Line 19">
            <a:extLst>
              <a:ext uri="{FF2B5EF4-FFF2-40B4-BE49-F238E27FC236}">
                <a16:creationId xmlns:a16="http://schemas.microsoft.com/office/drawing/2014/main" id="{869EE61D-BF2B-4399-AA24-6B05DC8F1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2638" y="3732213"/>
            <a:ext cx="1587" cy="849312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7" name="Line 20">
            <a:extLst>
              <a:ext uri="{FF2B5EF4-FFF2-40B4-BE49-F238E27FC236}">
                <a16:creationId xmlns:a16="http://schemas.microsoft.com/office/drawing/2014/main" id="{76F4C3F1-2CB2-4536-9F61-9C19D4D00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3749675"/>
            <a:ext cx="1588" cy="849313"/>
          </a:xfrm>
          <a:prstGeom prst="line">
            <a:avLst/>
          </a:prstGeom>
          <a:noFill/>
          <a:ln w="12600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8" name="Line 21">
            <a:extLst>
              <a:ext uri="{FF2B5EF4-FFF2-40B4-BE49-F238E27FC236}">
                <a16:creationId xmlns:a16="http://schemas.microsoft.com/office/drawing/2014/main" id="{BCE7EBC7-B2D5-46BE-8094-75F3E3D1E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8988" y="3740150"/>
            <a:ext cx="960437" cy="1588"/>
          </a:xfrm>
          <a:prstGeom prst="line">
            <a:avLst/>
          </a:prstGeom>
          <a:noFill/>
          <a:ln w="28440">
            <a:solidFill>
              <a:srgbClr val="00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9" name="Rectangle 22">
            <a:extLst>
              <a:ext uri="{FF2B5EF4-FFF2-40B4-BE49-F238E27FC236}">
                <a16:creationId xmlns:a16="http://schemas.microsoft.com/office/drawing/2014/main" id="{16641198-10F1-482C-BE4E-1B009843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859213"/>
            <a:ext cx="8001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808080"/>
              </a:buClr>
              <a:buFont typeface="Arial" panose="020B0604020202020204" pitchFamily="34" charset="0"/>
              <a:buNone/>
            </a:pPr>
            <a:r>
              <a:rPr lang="en-GB" altLang="en-US" sz="2800" b="1">
                <a:solidFill>
                  <a:srgbClr val="808080"/>
                </a:solidFill>
              </a:rPr>
              <a:t>…..</a:t>
            </a:r>
          </a:p>
        </p:txBody>
      </p:sp>
      <p:sp>
        <p:nvSpPr>
          <p:cNvPr id="101400" name="Freeform 23">
            <a:extLst>
              <a:ext uri="{FF2B5EF4-FFF2-40B4-BE49-F238E27FC236}">
                <a16:creationId xmlns:a16="http://schemas.microsoft.com/office/drawing/2014/main" id="{FBA1FB69-0ECA-4C68-BC4E-54FD5BFB26B6}"/>
              </a:ext>
            </a:extLst>
          </p:cNvPr>
          <p:cNvSpPr>
            <a:spLocks/>
          </p:cNvSpPr>
          <p:nvPr/>
        </p:nvSpPr>
        <p:spPr bwMode="auto">
          <a:xfrm>
            <a:off x="4203700" y="4657725"/>
            <a:ext cx="1233488" cy="304800"/>
          </a:xfrm>
          <a:custGeom>
            <a:avLst/>
            <a:gdLst>
              <a:gd name="T0" fmla="*/ 0 w 777"/>
              <a:gd name="T1" fmla="*/ 0 h 192"/>
              <a:gd name="T2" fmla="*/ 2147483646 w 777"/>
              <a:gd name="T3" fmla="*/ 2147483646 h 192"/>
              <a:gd name="T4" fmla="*/ 2147483646 w 777"/>
              <a:gd name="T5" fmla="*/ 0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77" h="192">
                <a:moveTo>
                  <a:pt x="0" y="0"/>
                </a:moveTo>
                <a:cubicBezTo>
                  <a:pt x="68" y="32"/>
                  <a:pt x="278" y="192"/>
                  <a:pt x="407" y="192"/>
                </a:cubicBezTo>
                <a:cubicBezTo>
                  <a:pt x="536" y="192"/>
                  <a:pt x="700" y="40"/>
                  <a:pt x="777" y="0"/>
                </a:cubicBezTo>
              </a:path>
            </a:pathLst>
          </a:custGeom>
          <a:noFill/>
          <a:ln w="3168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1" name="Freeform 24">
            <a:extLst>
              <a:ext uri="{FF2B5EF4-FFF2-40B4-BE49-F238E27FC236}">
                <a16:creationId xmlns:a16="http://schemas.microsoft.com/office/drawing/2014/main" id="{CD8D7B05-336C-4492-95BC-DBC0B2565280}"/>
              </a:ext>
            </a:extLst>
          </p:cNvPr>
          <p:cNvSpPr>
            <a:spLocks/>
          </p:cNvSpPr>
          <p:nvPr/>
        </p:nvSpPr>
        <p:spPr bwMode="auto">
          <a:xfrm>
            <a:off x="2078038" y="4672013"/>
            <a:ext cx="1003300" cy="304800"/>
          </a:xfrm>
          <a:custGeom>
            <a:avLst/>
            <a:gdLst>
              <a:gd name="T0" fmla="*/ 0 w 777"/>
              <a:gd name="T1" fmla="*/ 0 h 192"/>
              <a:gd name="T2" fmla="*/ 2147483646 w 777"/>
              <a:gd name="T3" fmla="*/ 2147483646 h 192"/>
              <a:gd name="T4" fmla="*/ 2147483646 w 777"/>
              <a:gd name="T5" fmla="*/ 0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77" h="192">
                <a:moveTo>
                  <a:pt x="0" y="0"/>
                </a:moveTo>
                <a:cubicBezTo>
                  <a:pt x="68" y="32"/>
                  <a:pt x="278" y="192"/>
                  <a:pt x="407" y="192"/>
                </a:cubicBezTo>
                <a:cubicBezTo>
                  <a:pt x="536" y="192"/>
                  <a:pt x="700" y="40"/>
                  <a:pt x="777" y="0"/>
                </a:cubicBezTo>
              </a:path>
            </a:pathLst>
          </a:custGeom>
          <a:noFill/>
          <a:ln w="3168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2" name="Rectangle 25">
            <a:extLst>
              <a:ext uri="{FF2B5EF4-FFF2-40B4-BE49-F238E27FC236}">
                <a16:creationId xmlns:a16="http://schemas.microsoft.com/office/drawing/2014/main" id="{B780864D-9B0C-4E7C-BBD8-D94BB99B2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041650"/>
            <a:ext cx="11430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Time slot</a:t>
            </a:r>
            <a:r>
              <a:rPr lang="en-GB" altLang="en-US" sz="2000" b="1">
                <a:solidFill>
                  <a:srgbClr val="0000FF"/>
                </a:solidFill>
              </a:rPr>
              <a:t> 2</a:t>
            </a:r>
          </a:p>
        </p:txBody>
      </p:sp>
      <p:sp>
        <p:nvSpPr>
          <p:cNvPr id="101403" name="Rectangle 26">
            <a:extLst>
              <a:ext uri="{FF2B5EF4-FFF2-40B4-BE49-F238E27FC236}">
                <a16:creationId xmlns:a16="http://schemas.microsoft.com/office/drawing/2014/main" id="{11EB5270-A037-49C9-AB82-761461D7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060700"/>
            <a:ext cx="11430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Time slot i</a:t>
            </a:r>
          </a:p>
        </p:txBody>
      </p:sp>
      <p:sp>
        <p:nvSpPr>
          <p:cNvPr id="101404" name="Rectangle 27">
            <a:extLst>
              <a:ext uri="{FF2B5EF4-FFF2-40B4-BE49-F238E27FC236}">
                <a16:creationId xmlns:a16="http://schemas.microsoft.com/office/drawing/2014/main" id="{96F3065B-B21D-43FE-9FF4-BE08A3159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3044825"/>
            <a:ext cx="1284288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Time slot (i</a:t>
            </a:r>
            <a:r>
              <a:rPr lang="en-GB" altLang="en-US" sz="2000" b="1">
                <a:solidFill>
                  <a:srgbClr val="0000FF"/>
                </a:solidFill>
              </a:rPr>
              <a:t>+1)</a:t>
            </a:r>
          </a:p>
        </p:txBody>
      </p:sp>
      <p:sp>
        <p:nvSpPr>
          <p:cNvPr id="101405" name="Rectangle 28">
            <a:extLst>
              <a:ext uri="{FF2B5EF4-FFF2-40B4-BE49-F238E27FC236}">
                <a16:creationId xmlns:a16="http://schemas.microsoft.com/office/drawing/2014/main" id="{DAFD5B42-1519-4719-9F7C-92D6F5694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3062288"/>
            <a:ext cx="11430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Time slot t</a:t>
            </a:r>
          </a:p>
        </p:txBody>
      </p:sp>
      <p:sp>
        <p:nvSpPr>
          <p:cNvPr id="101406" name="Rectangle 29">
            <a:extLst>
              <a:ext uri="{FF2B5EF4-FFF2-40B4-BE49-F238E27FC236}">
                <a16:creationId xmlns:a16="http://schemas.microsoft.com/office/drawing/2014/main" id="{CC52B339-CF2E-4589-96D8-477D71AE8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4113213"/>
            <a:ext cx="509587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D</a:t>
            </a:r>
            <a:r>
              <a:rPr lang="en-GB" altLang="en-US" sz="2000" b="1" i="1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101407" name="Rectangle 30">
            <a:extLst>
              <a:ext uri="{FF2B5EF4-FFF2-40B4-BE49-F238E27FC236}">
                <a16:creationId xmlns:a16="http://schemas.microsoft.com/office/drawing/2014/main" id="{49A59223-6E97-40B9-B4AA-93CD0B1EB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88" y="4122738"/>
            <a:ext cx="709612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0000FF"/>
              </a:buClr>
              <a:buFont typeface="Arial" panose="020B0604020202020204" pitchFamily="34" charset="0"/>
              <a:buNone/>
            </a:pPr>
            <a:r>
              <a:rPr lang="en-GB" altLang="en-US" sz="2000" b="1" i="1">
                <a:solidFill>
                  <a:srgbClr val="0000FF"/>
                </a:solidFill>
              </a:rPr>
              <a:t>D</a:t>
            </a:r>
            <a:r>
              <a:rPr lang="en-GB" altLang="en-US" sz="2000" b="1" i="1" baseline="-25000">
                <a:solidFill>
                  <a:srgbClr val="0000FF"/>
                </a:solidFill>
              </a:rPr>
              <a:t>i+1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595878"/>
            <a:ext cx="11296356" cy="62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09800" y="1066800"/>
            <a:ext cx="4572000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</a:rPr>
              <a:t>a=5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b=100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N=100;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= a.*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(N,1) + b;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Y = </a:t>
            </a:r>
            <a:r>
              <a:rPr lang="en-US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movmean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(X,K) for a vector X and positive integer scalar K computes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a centered moving average by sliding a window of length K along X. Each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   element of Y is the local mean of the corresponding values of X inside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   the window, with Y the same size as X. When K is even, the window is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   centered about the current and previous elements of X. The sliding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   window is truncated at the endpoints where there are fewer than K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   elements from X to fill the window.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z=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movmean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(y,10);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%find the residual.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residual=y-z;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std1=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(residual);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anomaly=zeros(N,1);</a:t>
            </a:r>
          </a:p>
        </p:txBody>
      </p:sp>
    </p:spTree>
    <p:extLst>
      <p:ext uri="{BB962C8B-B14F-4D97-AF65-F5344CB8AC3E}">
        <p14:creationId xmlns:p14="http://schemas.microsoft.com/office/powerpoint/2010/main" val="393158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599691"/>
            <a:ext cx="10197757" cy="56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4050D1DCC0043B8382BCEB9AB0833" ma:contentTypeVersion="13" ma:contentTypeDescription="Create a new document." ma:contentTypeScope="" ma:versionID="9a784d74c8596f4940c30dbae16be880">
  <xsd:schema xmlns:xsd="http://www.w3.org/2001/XMLSchema" xmlns:xs="http://www.w3.org/2001/XMLSchema" xmlns:p="http://schemas.microsoft.com/office/2006/metadata/properties" xmlns:ns3="7074b369-5a24-4eb6-bc97-fb6d6fb35916" xmlns:ns4="f041c632-fa8a-4bd0-baf1-a1454430b0eb" targetNamespace="http://schemas.microsoft.com/office/2006/metadata/properties" ma:root="true" ma:fieldsID="87adb9cce8d2f62ab938697d245c2e2b" ns3:_="" ns4:_="">
    <xsd:import namespace="7074b369-5a24-4eb6-bc97-fb6d6fb35916"/>
    <xsd:import namespace="f041c632-fa8a-4bd0-baf1-a1454430b0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74b369-5a24-4eb6-bc97-fb6d6fb35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1c632-fa8a-4bd0-baf1-a1454430b0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18D69B-1EAB-4E3D-8782-0085A1F5FF58}">
  <ds:schemaRefs>
    <ds:schemaRef ds:uri="http://purl.org/dc/elements/1.1/"/>
    <ds:schemaRef ds:uri="http://schemas.microsoft.com/office/2006/metadata/properties"/>
    <ds:schemaRef ds:uri="7074b369-5a24-4eb6-bc97-fb6d6fb3591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f041c632-fa8a-4bd0-baf1-a1454430b0e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F8BB8A-5CB5-4A23-B19A-EE7CF6781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13A56A-CF1F-4F5F-8714-0ED650127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74b369-5a24-4eb6-bc97-fb6d6fb35916"/>
    <ds:schemaRef ds:uri="f041c632-fa8a-4bd0-baf1-a1454430b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04_00_SoftwareFaultTolerance</Template>
  <TotalTime>969</TotalTime>
  <Words>3368</Words>
  <Application>Microsoft Office PowerPoint</Application>
  <PresentationFormat>On-screen Show (4:3)</PresentationFormat>
  <Paragraphs>610</Paragraphs>
  <Slides>68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6" baseType="lpstr">
      <vt:lpstr>宋体</vt:lpstr>
      <vt:lpstr>宋体</vt:lpstr>
      <vt:lpstr>Arial</vt:lpstr>
      <vt:lpstr>Arial Rounded MT Bold</vt:lpstr>
      <vt:lpstr>Avenir Book</vt:lpstr>
      <vt:lpstr>Avenir Next</vt:lpstr>
      <vt:lpstr>Avenir Next Condensed</vt:lpstr>
      <vt:lpstr>Calibri</vt:lpstr>
      <vt:lpstr>Courier New</vt:lpstr>
      <vt:lpstr>Matisse ITC</vt:lpstr>
      <vt:lpstr>Menlo</vt:lpstr>
      <vt:lpstr>Monotype Sorts</vt:lpstr>
      <vt:lpstr>SF Pro Display</vt:lpstr>
      <vt:lpstr>Symbol</vt:lpstr>
      <vt:lpstr>Times New Roman</vt:lpstr>
      <vt:lpstr>Wingdings</vt:lpstr>
      <vt:lpstr>MicrosoftCPSWorkshopDubey</vt:lpstr>
      <vt:lpstr>Document</vt:lpstr>
      <vt:lpstr>Anomaly Detection</vt:lpstr>
      <vt:lpstr>Example 1</vt:lpstr>
      <vt:lpstr>PowerPoint Presentation</vt:lpstr>
      <vt:lpstr>PowerPoint Presentation</vt:lpstr>
      <vt:lpstr>PowerPoint Presentation</vt:lpstr>
      <vt:lpstr>Example 2</vt:lpstr>
      <vt:lpstr>PowerPoint Presentation</vt:lpstr>
      <vt:lpstr>PowerPoint Presentation</vt:lpstr>
      <vt:lpstr>PowerPoint Presentation</vt:lpstr>
      <vt:lpstr>Background</vt:lpstr>
      <vt:lpstr>Definitions</vt:lpstr>
      <vt:lpstr>Evaluation of Anomaly Detection – F-value</vt:lpstr>
      <vt:lpstr>Evaluation of Outlier Detection – ROC &amp; AUC</vt:lpstr>
      <vt:lpstr>Basic Approach – Pre-configured Threshold</vt:lpstr>
      <vt:lpstr>Anomalies</vt:lpstr>
      <vt:lpstr>Target Error Rate ≥ SLO Threshold</vt:lpstr>
      <vt:lpstr>How to choose the alerting window size</vt:lpstr>
      <vt:lpstr>Alert Duration</vt:lpstr>
      <vt:lpstr>More General Anomaly Detection</vt:lpstr>
      <vt:lpstr>Anomalies</vt:lpstr>
      <vt:lpstr>Key Challenges</vt:lpstr>
      <vt:lpstr>Data Labels</vt:lpstr>
      <vt:lpstr>Output of Anomaly Detection</vt:lpstr>
      <vt:lpstr>Variants of anomaly detection problem</vt:lpstr>
      <vt:lpstr>Types of Anomaly</vt:lpstr>
      <vt:lpstr>Point Anomalies</vt:lpstr>
      <vt:lpstr>Contextual Anomalies</vt:lpstr>
      <vt:lpstr>Collective Anomalies</vt:lpstr>
      <vt:lpstr>Techniques for Anomaly Detection</vt:lpstr>
      <vt:lpstr>Point Anomaly Detection</vt:lpstr>
      <vt:lpstr>Techniques for anomaly detection</vt:lpstr>
      <vt:lpstr>Statistical outlier detection</vt:lpstr>
      <vt:lpstr>Statistical outlier detection</vt:lpstr>
      <vt:lpstr>Grubbs’ test</vt:lpstr>
      <vt:lpstr>Matlab routine</vt:lpstr>
      <vt:lpstr>Classification Based Approaches</vt:lpstr>
      <vt:lpstr>Classification Based Techniques</vt:lpstr>
      <vt:lpstr>Classification Based Techniques</vt:lpstr>
      <vt:lpstr>Example : Non-recurring traffic congestion</vt:lpstr>
      <vt:lpstr>Explaining Traffic Anomaly</vt:lpstr>
      <vt:lpstr>Explaining Traffic Anomaly</vt:lpstr>
      <vt:lpstr>Feature Representation</vt:lpstr>
      <vt:lpstr>Feature Representation</vt:lpstr>
      <vt:lpstr>Model Architecture</vt:lpstr>
      <vt:lpstr>Imbalanced Dataset</vt:lpstr>
      <vt:lpstr>Imbalanced Dataset</vt:lpstr>
      <vt:lpstr>Evaluation and Model Tuning</vt:lpstr>
      <vt:lpstr>System Architecture</vt:lpstr>
      <vt:lpstr>Result 1</vt:lpstr>
      <vt:lpstr>Identifying NRC Caused by Hockey Games </vt:lpstr>
      <vt:lpstr>Identifying NRC Caused by Traffic Accidents</vt:lpstr>
      <vt:lpstr>Proximity Based approaches</vt:lpstr>
      <vt:lpstr>Nearest Neighbor Based Techniques</vt:lpstr>
      <vt:lpstr>Nearest Neighbor Based Techniques</vt:lpstr>
      <vt:lpstr>Clustering Based Techniques</vt:lpstr>
      <vt:lpstr>Clustering Based Techniques</vt:lpstr>
      <vt:lpstr>Home work – read and try</vt:lpstr>
      <vt:lpstr>Contextual Anomaly Detection</vt:lpstr>
      <vt:lpstr>Contextual Anomaly Detection</vt:lpstr>
      <vt:lpstr>Contextual Anomaly Detection</vt:lpstr>
      <vt:lpstr>Contextual Attributes</vt:lpstr>
      <vt:lpstr>Contextual Anomaly Detection Techniques</vt:lpstr>
      <vt:lpstr>Collective Anomaly Detection</vt:lpstr>
      <vt:lpstr>Collective Anomaly Detection</vt:lpstr>
      <vt:lpstr>Sequential Anomaly Detection</vt:lpstr>
      <vt:lpstr>Sequence Time Delay Embedding (STIDE)*</vt:lpstr>
      <vt:lpstr>Motivation for On-line Anomaly Detection</vt:lpstr>
      <vt:lpstr>On-line Anomaly Detection – Simple Idea</vt:lpstr>
    </vt:vector>
  </TitlesOfParts>
  <Company>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Detection: A Tutorial</dc:title>
  <dc:creator>Varun Chandola</dc:creator>
  <cp:lastModifiedBy>Abhishek Dubey</cp:lastModifiedBy>
  <cp:revision>234</cp:revision>
  <dcterms:modified xsi:type="dcterms:W3CDTF">2019-10-17T18:46:11Z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0x010100CE94050D1DCC0043B8382BCEB9AB0833</vt:lpwstr>
  </property>
</Properties>
</file>